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</p:sldIdLst>
  <p:sldSz cy="6858000" cx="12192000"/>
  <p:notesSz cx="6858000" cy="9144000"/>
  <p:embeddedFontLst>
    <p:embeddedFont>
      <p:font typeface="Play"/>
      <p:regular r:id="rId25"/>
      <p:bold r:id="rId26"/>
    </p:embeddedFont>
    <p:embeddedFont>
      <p:font typeface="Rubik"/>
      <p:regular r:id="rId27"/>
      <p:bold r:id="rId28"/>
      <p:italic r:id="rId29"/>
      <p:boldItalic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1" roundtripDataSignature="AMtx7mhTDGdfIxpJhNlIWPnCEL24hZnkG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Play-bold.fntdata"/><Relationship Id="rId25" Type="http://schemas.openxmlformats.org/officeDocument/2006/relationships/font" Target="fonts/Play-regular.fntdata"/><Relationship Id="rId28" Type="http://schemas.openxmlformats.org/officeDocument/2006/relationships/font" Target="fonts/Rubik-bold.fntdata"/><Relationship Id="rId27" Type="http://schemas.openxmlformats.org/officeDocument/2006/relationships/font" Target="fonts/Rubik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Rubik-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customschemas.google.com/relationships/presentationmetadata" Target="metadata"/><Relationship Id="rId30" Type="http://schemas.openxmlformats.org/officeDocument/2006/relationships/font" Target="fonts/Rubik-boldItalic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2" name="Google Shape;15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33" name="Google Shape;233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d9127d01a7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39" name="Google Shape;239;g3d9127d01a7_0_3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d9127d01a7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45" name="Google Shape;245;g3d9127d01a7_0_4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3d9127d01a7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79" name="Google Shape;279;g3d9127d01a7_0_8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3d9127d01a7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87" name="Google Shape;287;g3d9127d01a7_0_4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d9127d01a7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01" name="Google Shape;301;g3d9127d01a7_0_6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3d9127d01a7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10" name="Google Shape;310;g3d9127d01a7_0_1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3d9127d01a7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19" name="Google Shape;319;g3d9127d01a7_0_9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3e11ee8fc72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26" name="Google Shape;326;g3e11ee8fc72_0_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46" name="Google Shape;346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8" name="Google Shape;158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52" name="Google Shape;352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6" name="Google Shape;166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2" name="Google Shape;172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f28c6d60e6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8" name="Google Shape;178;g3f28c6d60e6_0_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f28c6d60e6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2" name="Google Shape;192;g3f28c6d60e6_0_2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dab9890985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6" name="Google Shape;206;g3dab9890985_0_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9" name="Google Shape;219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d9127d01a7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26" name="Google Shape;226;g3d9127d01a7_0_2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6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4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7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0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5"/>
          <p:cNvSpPr txBox="1"/>
          <p:nvPr>
            <p:ph type="ctrTitle"/>
          </p:nvPr>
        </p:nvSpPr>
        <p:spPr>
          <a:xfrm>
            <a:off x="2415757" y="1146050"/>
            <a:ext cx="5585361" cy="15281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b="0" i="0" sz="6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5"/>
          <p:cNvSpPr txBox="1"/>
          <p:nvPr>
            <p:ph idx="1" type="body"/>
          </p:nvPr>
        </p:nvSpPr>
        <p:spPr>
          <a:xfrm>
            <a:off x="9358312" y="6429375"/>
            <a:ext cx="2700338" cy="314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0" i="0" sz="12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2">
  <p:cSld name="Title Slide 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4"/>
          <p:cNvSpPr txBox="1"/>
          <p:nvPr>
            <p:ph idx="1" type="body"/>
          </p:nvPr>
        </p:nvSpPr>
        <p:spPr>
          <a:xfrm>
            <a:off x="9358312" y="6429375"/>
            <a:ext cx="2700338" cy="314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0" i="0" sz="12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" name="Google Shape;56;p24"/>
          <p:cNvSpPr txBox="1"/>
          <p:nvPr>
            <p:ph type="ctrTitle"/>
          </p:nvPr>
        </p:nvSpPr>
        <p:spPr>
          <a:xfrm>
            <a:off x="2415757" y="1146050"/>
            <a:ext cx="5585361" cy="152814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b="0" i="0" sz="6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subheading slide - purple">
  <p:cSld name="Title &amp; subheading slide - purp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5"/>
          <p:cNvSpPr txBox="1"/>
          <p:nvPr>
            <p:ph type="ctrTitle"/>
          </p:nvPr>
        </p:nvSpPr>
        <p:spPr>
          <a:xfrm>
            <a:off x="2761131" y="1164566"/>
            <a:ext cx="6669737" cy="205783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  <a:defRPr b="0" i="0" sz="8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5"/>
          <p:cNvSpPr txBox="1"/>
          <p:nvPr>
            <p:ph idx="1" type="body"/>
          </p:nvPr>
        </p:nvSpPr>
        <p:spPr>
          <a:xfrm>
            <a:off x="2671444" y="3687447"/>
            <a:ext cx="6849110" cy="6784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16666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0" i="0" sz="2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87878"/>
              </a:buClr>
              <a:buSzPts val="2000"/>
              <a:buNone/>
              <a:defRPr sz="2000">
                <a:solidFill>
                  <a:srgbClr val="78787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87878"/>
              </a:buClr>
              <a:buSzPts val="1800"/>
              <a:buNone/>
              <a:defRPr sz="1800">
                <a:solidFill>
                  <a:srgbClr val="78787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87878"/>
              </a:buClr>
              <a:buSzPts val="1600"/>
              <a:buNone/>
              <a:defRPr sz="1600">
                <a:solidFill>
                  <a:srgbClr val="78787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87878"/>
              </a:buClr>
              <a:buSzPts val="1600"/>
              <a:buNone/>
              <a:defRPr sz="1600">
                <a:solidFill>
                  <a:srgbClr val="78787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87878"/>
              </a:buClr>
              <a:buSzPts val="1600"/>
              <a:buNone/>
              <a:defRPr sz="1600">
                <a:solidFill>
                  <a:srgbClr val="78787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87878"/>
              </a:buClr>
              <a:buSzPts val="1600"/>
              <a:buNone/>
              <a:defRPr sz="1600">
                <a:solidFill>
                  <a:srgbClr val="78787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87878"/>
              </a:buClr>
              <a:buSzPts val="1600"/>
              <a:buNone/>
              <a:defRPr sz="1600">
                <a:solidFill>
                  <a:srgbClr val="78787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87878"/>
              </a:buClr>
              <a:buSzPts val="1600"/>
              <a:buNone/>
              <a:defRPr sz="1600">
                <a:solidFill>
                  <a:srgbClr val="787878"/>
                </a:solidFill>
              </a:defRPr>
            </a:lvl9pPr>
          </a:lstStyle>
          <a:p/>
        </p:txBody>
      </p:sp>
      <p:sp>
        <p:nvSpPr>
          <p:cNvPr id="60" name="Google Shape;60;p25"/>
          <p:cNvSpPr txBox="1"/>
          <p:nvPr>
            <p:ph idx="2" type="body"/>
          </p:nvPr>
        </p:nvSpPr>
        <p:spPr>
          <a:xfrm>
            <a:off x="9358312" y="6429375"/>
            <a:ext cx="2700338" cy="314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0" i="0" sz="12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subheading slide - blue">
  <p:cSld name="Title &amp; subheading slide - blu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6"/>
          <p:cNvSpPr txBox="1"/>
          <p:nvPr>
            <p:ph type="ctrTitle"/>
          </p:nvPr>
        </p:nvSpPr>
        <p:spPr>
          <a:xfrm>
            <a:off x="2761131" y="1181820"/>
            <a:ext cx="6669737" cy="20405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  <a:defRPr b="0" i="0" sz="8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6"/>
          <p:cNvSpPr txBox="1"/>
          <p:nvPr>
            <p:ph idx="1" type="body"/>
          </p:nvPr>
        </p:nvSpPr>
        <p:spPr>
          <a:xfrm>
            <a:off x="2671444" y="3687447"/>
            <a:ext cx="6849110" cy="6784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16666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0" i="0" sz="2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87878"/>
              </a:buClr>
              <a:buSzPts val="2000"/>
              <a:buNone/>
              <a:defRPr sz="2000">
                <a:solidFill>
                  <a:srgbClr val="78787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87878"/>
              </a:buClr>
              <a:buSzPts val="1800"/>
              <a:buNone/>
              <a:defRPr sz="1800">
                <a:solidFill>
                  <a:srgbClr val="78787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87878"/>
              </a:buClr>
              <a:buSzPts val="1600"/>
              <a:buNone/>
              <a:defRPr sz="1600">
                <a:solidFill>
                  <a:srgbClr val="78787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87878"/>
              </a:buClr>
              <a:buSzPts val="1600"/>
              <a:buNone/>
              <a:defRPr sz="1600">
                <a:solidFill>
                  <a:srgbClr val="78787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87878"/>
              </a:buClr>
              <a:buSzPts val="1600"/>
              <a:buNone/>
              <a:defRPr sz="1600">
                <a:solidFill>
                  <a:srgbClr val="78787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87878"/>
              </a:buClr>
              <a:buSzPts val="1600"/>
              <a:buNone/>
              <a:defRPr sz="1600">
                <a:solidFill>
                  <a:srgbClr val="78787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87878"/>
              </a:buClr>
              <a:buSzPts val="1600"/>
              <a:buNone/>
              <a:defRPr sz="1600">
                <a:solidFill>
                  <a:srgbClr val="78787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87878"/>
              </a:buClr>
              <a:buSzPts val="1600"/>
              <a:buNone/>
              <a:defRPr sz="1600">
                <a:solidFill>
                  <a:srgbClr val="787878"/>
                </a:solidFill>
              </a:defRPr>
            </a:lvl9pPr>
          </a:lstStyle>
          <a:p/>
        </p:txBody>
      </p:sp>
      <p:sp>
        <p:nvSpPr>
          <p:cNvPr id="64" name="Google Shape;64;p26"/>
          <p:cNvSpPr txBox="1"/>
          <p:nvPr>
            <p:ph idx="2" type="body"/>
          </p:nvPr>
        </p:nvSpPr>
        <p:spPr>
          <a:xfrm>
            <a:off x="9358312" y="6429375"/>
            <a:ext cx="2700338" cy="314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0" i="0" sz="12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subheading slide - off white">
  <p:cSld name="Title &amp; subheading slide - off whit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7"/>
          <p:cNvSpPr txBox="1"/>
          <p:nvPr>
            <p:ph idx="1" type="body"/>
          </p:nvPr>
        </p:nvSpPr>
        <p:spPr>
          <a:xfrm>
            <a:off x="2671444" y="3687447"/>
            <a:ext cx="6849110" cy="6784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116666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0" i="0" sz="2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87878"/>
              </a:buClr>
              <a:buSzPts val="2000"/>
              <a:buNone/>
              <a:defRPr sz="2000">
                <a:solidFill>
                  <a:srgbClr val="78787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87878"/>
              </a:buClr>
              <a:buSzPts val="1800"/>
              <a:buNone/>
              <a:defRPr sz="1800">
                <a:solidFill>
                  <a:srgbClr val="78787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87878"/>
              </a:buClr>
              <a:buSzPts val="1600"/>
              <a:buNone/>
              <a:defRPr sz="1600">
                <a:solidFill>
                  <a:srgbClr val="78787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87878"/>
              </a:buClr>
              <a:buSzPts val="1600"/>
              <a:buNone/>
              <a:defRPr sz="1600">
                <a:solidFill>
                  <a:srgbClr val="78787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87878"/>
              </a:buClr>
              <a:buSzPts val="1600"/>
              <a:buNone/>
              <a:defRPr sz="1600">
                <a:solidFill>
                  <a:srgbClr val="78787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87878"/>
              </a:buClr>
              <a:buSzPts val="1600"/>
              <a:buNone/>
              <a:defRPr sz="1600">
                <a:solidFill>
                  <a:srgbClr val="78787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87878"/>
              </a:buClr>
              <a:buSzPts val="1600"/>
              <a:buNone/>
              <a:defRPr sz="1600">
                <a:solidFill>
                  <a:srgbClr val="78787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87878"/>
              </a:buClr>
              <a:buSzPts val="1600"/>
              <a:buNone/>
              <a:defRPr sz="1600">
                <a:solidFill>
                  <a:srgbClr val="787878"/>
                </a:solidFill>
              </a:defRPr>
            </a:lvl9pPr>
          </a:lstStyle>
          <a:p/>
        </p:txBody>
      </p:sp>
      <p:sp>
        <p:nvSpPr>
          <p:cNvPr id="67" name="Google Shape;67;p27"/>
          <p:cNvSpPr txBox="1"/>
          <p:nvPr>
            <p:ph type="ctrTitle"/>
          </p:nvPr>
        </p:nvSpPr>
        <p:spPr>
          <a:xfrm>
            <a:off x="2761131" y="1155940"/>
            <a:ext cx="6669737" cy="206645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  <a:defRPr b="0" i="0" sz="8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27"/>
          <p:cNvSpPr txBox="1"/>
          <p:nvPr>
            <p:ph idx="2" type="body"/>
          </p:nvPr>
        </p:nvSpPr>
        <p:spPr>
          <a:xfrm>
            <a:off x="9358312" y="6429375"/>
            <a:ext cx="2700338" cy="314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0" i="0" sz="12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boxes">
  <p:cSld name="Four boxes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8"/>
          <p:cNvSpPr txBox="1"/>
          <p:nvPr>
            <p:ph type="title"/>
          </p:nvPr>
        </p:nvSpPr>
        <p:spPr>
          <a:xfrm>
            <a:off x="4125468" y="320675"/>
            <a:ext cx="3941064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8"/>
          <p:cNvSpPr txBox="1"/>
          <p:nvPr>
            <p:ph idx="1" type="body"/>
          </p:nvPr>
        </p:nvSpPr>
        <p:spPr>
          <a:xfrm>
            <a:off x="1107735" y="2301152"/>
            <a:ext cx="2178389" cy="399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i="0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i="0" sz="2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i="0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i="0" sz="16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2" name="Google Shape;72;p28"/>
          <p:cNvSpPr txBox="1"/>
          <p:nvPr>
            <p:ph idx="2" type="body"/>
          </p:nvPr>
        </p:nvSpPr>
        <p:spPr>
          <a:xfrm>
            <a:off x="3703297" y="2301152"/>
            <a:ext cx="2178389" cy="399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i="0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i="0" sz="2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i="0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i="0" sz="16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3" name="Google Shape;73;p28"/>
          <p:cNvSpPr txBox="1"/>
          <p:nvPr>
            <p:ph idx="3" type="body"/>
          </p:nvPr>
        </p:nvSpPr>
        <p:spPr>
          <a:xfrm>
            <a:off x="6310314" y="2301152"/>
            <a:ext cx="2178389" cy="399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i="0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i="0" sz="2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i="0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i="0" sz="16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4" name="Google Shape;74;p28"/>
          <p:cNvSpPr txBox="1"/>
          <p:nvPr>
            <p:ph idx="4" type="body"/>
          </p:nvPr>
        </p:nvSpPr>
        <p:spPr>
          <a:xfrm>
            <a:off x="8905874" y="2301152"/>
            <a:ext cx="2178389" cy="399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i="0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i="0" sz="2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i="0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i="0" sz="16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28"/>
          <p:cNvSpPr txBox="1"/>
          <p:nvPr>
            <p:ph idx="5" type="body"/>
          </p:nvPr>
        </p:nvSpPr>
        <p:spPr>
          <a:xfrm>
            <a:off x="9358312" y="6429375"/>
            <a:ext cx="2700338" cy="314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0" i="0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6" name="Google Shape;76;p28"/>
          <p:cNvSpPr txBox="1"/>
          <p:nvPr>
            <p:ph idx="6" type="body"/>
          </p:nvPr>
        </p:nvSpPr>
        <p:spPr>
          <a:xfrm>
            <a:off x="1108075" y="2846388"/>
            <a:ext cx="2178050" cy="15700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8"/>
          <p:cNvSpPr txBox="1"/>
          <p:nvPr>
            <p:ph idx="7" type="body"/>
          </p:nvPr>
        </p:nvSpPr>
        <p:spPr>
          <a:xfrm>
            <a:off x="3703636" y="2846388"/>
            <a:ext cx="2178050" cy="15700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8" name="Google Shape;78;p28"/>
          <p:cNvSpPr txBox="1"/>
          <p:nvPr>
            <p:ph idx="8" type="body"/>
          </p:nvPr>
        </p:nvSpPr>
        <p:spPr>
          <a:xfrm>
            <a:off x="6310653" y="2843213"/>
            <a:ext cx="2178050" cy="15700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9" name="Google Shape;79;p28"/>
          <p:cNvSpPr txBox="1"/>
          <p:nvPr>
            <p:ph idx="9" type="body"/>
          </p:nvPr>
        </p:nvSpPr>
        <p:spPr>
          <a:xfrm>
            <a:off x="8905874" y="2843213"/>
            <a:ext cx="2178050" cy="15700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boxes">
  <p:cSld name="Title and Content boxes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9"/>
          <p:cNvSpPr txBox="1"/>
          <p:nvPr>
            <p:ph type="title"/>
          </p:nvPr>
        </p:nvSpPr>
        <p:spPr>
          <a:xfrm>
            <a:off x="1094460" y="1017888"/>
            <a:ext cx="6210662" cy="50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b="0" i="0" sz="40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9"/>
          <p:cNvSpPr txBox="1"/>
          <p:nvPr>
            <p:ph idx="1" type="body"/>
          </p:nvPr>
        </p:nvSpPr>
        <p:spPr>
          <a:xfrm>
            <a:off x="1094461" y="1720036"/>
            <a:ext cx="6210662" cy="13748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0" i="0" sz="2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i="0" sz="2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i="0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i="0" sz="16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3" name="Google Shape;83;p29"/>
          <p:cNvSpPr txBox="1"/>
          <p:nvPr>
            <p:ph idx="2" type="body"/>
          </p:nvPr>
        </p:nvSpPr>
        <p:spPr>
          <a:xfrm>
            <a:off x="1094461" y="3610128"/>
            <a:ext cx="1780736" cy="4829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i="0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i="0" sz="2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i="0" sz="16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b="0" i="0" sz="1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4" name="Google Shape;84;p29"/>
          <p:cNvSpPr txBox="1"/>
          <p:nvPr>
            <p:ph idx="3" type="body"/>
          </p:nvPr>
        </p:nvSpPr>
        <p:spPr>
          <a:xfrm>
            <a:off x="1094460" y="4253726"/>
            <a:ext cx="1780736" cy="731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i="0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i="0" sz="2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i="0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i="0" sz="16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5" name="Google Shape;85;p29"/>
          <p:cNvSpPr txBox="1"/>
          <p:nvPr>
            <p:ph idx="4" type="body"/>
          </p:nvPr>
        </p:nvSpPr>
        <p:spPr>
          <a:xfrm>
            <a:off x="3322404" y="3610128"/>
            <a:ext cx="1780736" cy="4829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i="0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i="0" sz="2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i="0" sz="16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b="0" i="0" sz="1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6" name="Google Shape;86;p29"/>
          <p:cNvSpPr txBox="1"/>
          <p:nvPr>
            <p:ph idx="5" type="body"/>
          </p:nvPr>
        </p:nvSpPr>
        <p:spPr>
          <a:xfrm>
            <a:off x="3322403" y="4253726"/>
            <a:ext cx="1780736" cy="731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i="0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i="0" sz="2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i="0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i="0" sz="16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7" name="Google Shape;87;p29"/>
          <p:cNvSpPr txBox="1"/>
          <p:nvPr>
            <p:ph idx="6" type="body"/>
          </p:nvPr>
        </p:nvSpPr>
        <p:spPr>
          <a:xfrm>
            <a:off x="5524386" y="3610128"/>
            <a:ext cx="1780736" cy="4829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i="0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i="0" sz="2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i="0" sz="16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b="0" i="0" sz="1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8" name="Google Shape;88;p29"/>
          <p:cNvSpPr txBox="1"/>
          <p:nvPr>
            <p:ph idx="7" type="body"/>
          </p:nvPr>
        </p:nvSpPr>
        <p:spPr>
          <a:xfrm>
            <a:off x="5524385" y="4253726"/>
            <a:ext cx="1780736" cy="731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i="0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i="0" sz="2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i="0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i="0" sz="16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9" name="Google Shape;89;p29"/>
          <p:cNvSpPr txBox="1"/>
          <p:nvPr>
            <p:ph idx="8" type="body"/>
          </p:nvPr>
        </p:nvSpPr>
        <p:spPr>
          <a:xfrm>
            <a:off x="9358312" y="6429375"/>
            <a:ext cx="2700338" cy="314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0" i="0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boxes 3">
  <p:cSld name="Title and Content boxes 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0"/>
          <p:cNvSpPr txBox="1"/>
          <p:nvPr>
            <p:ph idx="1" type="body"/>
          </p:nvPr>
        </p:nvSpPr>
        <p:spPr>
          <a:xfrm>
            <a:off x="5873026" y="1045337"/>
            <a:ext cx="1407339" cy="21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i="0" sz="2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i="0" sz="2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i="0" sz="16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b="0" i="0" sz="1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2" name="Google Shape;92;p30"/>
          <p:cNvSpPr txBox="1"/>
          <p:nvPr>
            <p:ph idx="2" type="body"/>
          </p:nvPr>
        </p:nvSpPr>
        <p:spPr>
          <a:xfrm>
            <a:off x="7758432" y="3662262"/>
            <a:ext cx="1407339" cy="21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i="0" sz="2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i="0" sz="2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i="0" sz="16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b="0" i="0" sz="1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3" name="Google Shape;93;p30"/>
          <p:cNvSpPr txBox="1"/>
          <p:nvPr>
            <p:ph idx="3" type="body"/>
          </p:nvPr>
        </p:nvSpPr>
        <p:spPr>
          <a:xfrm>
            <a:off x="9656902" y="1045337"/>
            <a:ext cx="1407339" cy="21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i="0" sz="2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i="0" sz="2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i="0" sz="16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b="0" i="0" sz="1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4" name="Google Shape;94;p30"/>
          <p:cNvSpPr txBox="1"/>
          <p:nvPr>
            <p:ph type="title"/>
          </p:nvPr>
        </p:nvSpPr>
        <p:spPr>
          <a:xfrm>
            <a:off x="838200" y="730885"/>
            <a:ext cx="3941064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30"/>
          <p:cNvSpPr txBox="1"/>
          <p:nvPr>
            <p:ph idx="4" type="body"/>
          </p:nvPr>
        </p:nvSpPr>
        <p:spPr>
          <a:xfrm>
            <a:off x="838200" y="2190751"/>
            <a:ext cx="4757928" cy="24178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0" i="0" sz="2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i="0" sz="2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i="0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i="0" sz="16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6" name="Google Shape;96;p30"/>
          <p:cNvSpPr txBox="1"/>
          <p:nvPr>
            <p:ph idx="5" type="body"/>
          </p:nvPr>
        </p:nvSpPr>
        <p:spPr>
          <a:xfrm>
            <a:off x="9358312" y="6429375"/>
            <a:ext cx="2700338" cy="314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0" i="0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boxes - purple">
  <p:cSld name="Title and content boxes - purp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1"/>
          <p:cNvSpPr txBox="1"/>
          <p:nvPr>
            <p:ph type="title"/>
          </p:nvPr>
        </p:nvSpPr>
        <p:spPr>
          <a:xfrm>
            <a:off x="838200" y="730885"/>
            <a:ext cx="3941064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31"/>
          <p:cNvSpPr txBox="1"/>
          <p:nvPr>
            <p:ph idx="1" type="body"/>
          </p:nvPr>
        </p:nvSpPr>
        <p:spPr>
          <a:xfrm>
            <a:off x="5808324" y="1058140"/>
            <a:ext cx="5298040" cy="399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i="0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i="0" sz="2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i="0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i="0" sz="16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0" name="Google Shape;100;p31"/>
          <p:cNvSpPr txBox="1"/>
          <p:nvPr>
            <p:ph idx="2" type="body"/>
          </p:nvPr>
        </p:nvSpPr>
        <p:spPr>
          <a:xfrm>
            <a:off x="5808324" y="2787692"/>
            <a:ext cx="5298040" cy="399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i="0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i="0" sz="2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i="0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i="0" sz="16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1" name="Google Shape;101;p31"/>
          <p:cNvSpPr txBox="1"/>
          <p:nvPr>
            <p:ph idx="3" type="body"/>
          </p:nvPr>
        </p:nvSpPr>
        <p:spPr>
          <a:xfrm>
            <a:off x="5808324" y="4552944"/>
            <a:ext cx="5298040" cy="399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i="0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i="0" sz="2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i="0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i="0" sz="16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2" name="Google Shape;102;p31"/>
          <p:cNvSpPr txBox="1"/>
          <p:nvPr>
            <p:ph idx="4" type="body"/>
          </p:nvPr>
        </p:nvSpPr>
        <p:spPr>
          <a:xfrm>
            <a:off x="9358312" y="6429375"/>
            <a:ext cx="2700338" cy="314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0" i="0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3" name="Google Shape;103;p31"/>
          <p:cNvSpPr txBox="1"/>
          <p:nvPr>
            <p:ph idx="5" type="body"/>
          </p:nvPr>
        </p:nvSpPr>
        <p:spPr>
          <a:xfrm>
            <a:off x="838199" y="2384659"/>
            <a:ext cx="3941063" cy="2567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4" name="Google Shape;104;p31"/>
          <p:cNvSpPr txBox="1"/>
          <p:nvPr>
            <p:ph idx="6" type="body"/>
          </p:nvPr>
        </p:nvSpPr>
        <p:spPr>
          <a:xfrm>
            <a:off x="5808325" y="1517920"/>
            <a:ext cx="5298039" cy="8021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5" name="Google Shape;105;p31"/>
          <p:cNvSpPr txBox="1"/>
          <p:nvPr>
            <p:ph idx="7" type="body"/>
          </p:nvPr>
        </p:nvSpPr>
        <p:spPr>
          <a:xfrm>
            <a:off x="5808325" y="3285056"/>
            <a:ext cx="5298039" cy="8021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6" name="Google Shape;106;p31"/>
          <p:cNvSpPr txBox="1"/>
          <p:nvPr>
            <p:ph idx="8" type="body"/>
          </p:nvPr>
        </p:nvSpPr>
        <p:spPr>
          <a:xfrm>
            <a:off x="5808324" y="5026682"/>
            <a:ext cx="5298039" cy="8021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graph">
  <p:cSld name="Title and graph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2"/>
          <p:cNvSpPr txBox="1"/>
          <p:nvPr>
            <p:ph type="title"/>
          </p:nvPr>
        </p:nvSpPr>
        <p:spPr>
          <a:xfrm>
            <a:off x="838200" y="730885"/>
            <a:ext cx="356235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32"/>
          <p:cNvSpPr txBox="1"/>
          <p:nvPr>
            <p:ph idx="1" type="body"/>
          </p:nvPr>
        </p:nvSpPr>
        <p:spPr>
          <a:xfrm>
            <a:off x="9358312" y="6429375"/>
            <a:ext cx="2700338" cy="314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0" i="0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0" name="Google Shape;110;p32"/>
          <p:cNvSpPr txBox="1"/>
          <p:nvPr>
            <p:ph idx="2" type="body"/>
          </p:nvPr>
        </p:nvSpPr>
        <p:spPr>
          <a:xfrm>
            <a:off x="838199" y="2384659"/>
            <a:ext cx="3562351" cy="25674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1" name="Google Shape;111;p32"/>
          <p:cNvSpPr/>
          <p:nvPr>
            <p:ph idx="3" type="chart"/>
          </p:nvPr>
        </p:nvSpPr>
        <p:spPr>
          <a:xfrm>
            <a:off x="5072063" y="1682750"/>
            <a:ext cx="5875337" cy="36401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py - blue">
  <p:cSld name="Title and copy - blu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3"/>
          <p:cNvSpPr txBox="1"/>
          <p:nvPr>
            <p:ph type="title"/>
          </p:nvPr>
        </p:nvSpPr>
        <p:spPr>
          <a:xfrm>
            <a:off x="818321" y="2373147"/>
            <a:ext cx="3641333" cy="211170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b="0" i="0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33"/>
          <p:cNvSpPr txBox="1"/>
          <p:nvPr>
            <p:ph idx="1" type="body"/>
          </p:nvPr>
        </p:nvSpPr>
        <p:spPr>
          <a:xfrm>
            <a:off x="5185842" y="2373147"/>
            <a:ext cx="6600290" cy="21117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0" i="0" sz="2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i="0" sz="2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i="0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i="0" sz="16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5" name="Google Shape;115;p33"/>
          <p:cNvSpPr txBox="1"/>
          <p:nvPr>
            <p:ph idx="2" type="body"/>
          </p:nvPr>
        </p:nvSpPr>
        <p:spPr>
          <a:xfrm>
            <a:off x="9358312" y="6429375"/>
            <a:ext cx="2700338" cy="314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0" i="0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boxes">
  <p:cSld name="Three boxes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17"/>
          <p:cNvSpPr txBox="1"/>
          <p:nvPr>
            <p:ph type="title"/>
          </p:nvPr>
        </p:nvSpPr>
        <p:spPr>
          <a:xfrm>
            <a:off x="4125468" y="320675"/>
            <a:ext cx="3941064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1" i="0" sz="48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17"/>
          <p:cNvSpPr txBox="1"/>
          <p:nvPr>
            <p:ph idx="1" type="body"/>
          </p:nvPr>
        </p:nvSpPr>
        <p:spPr>
          <a:xfrm>
            <a:off x="2079811" y="2043953"/>
            <a:ext cx="2378157" cy="27700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0" i="0" sz="2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i="0" sz="2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i="0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i="0" sz="16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7" name="Google Shape;17;p17"/>
          <p:cNvSpPr txBox="1"/>
          <p:nvPr>
            <p:ph idx="2" type="body"/>
          </p:nvPr>
        </p:nvSpPr>
        <p:spPr>
          <a:xfrm>
            <a:off x="4906921" y="2043953"/>
            <a:ext cx="2378157" cy="27700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0" i="0" sz="2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i="0" sz="2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i="0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i="0" sz="16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17"/>
          <p:cNvSpPr txBox="1"/>
          <p:nvPr>
            <p:ph idx="3" type="body"/>
          </p:nvPr>
        </p:nvSpPr>
        <p:spPr>
          <a:xfrm>
            <a:off x="7734032" y="2043953"/>
            <a:ext cx="2378157" cy="277009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0" i="0" sz="24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228600" lvl="1" marL="9144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0" i="0" sz="20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2pPr>
            <a:lvl3pPr indent="-228600" lvl="2" marL="13716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i="0" sz="18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3pPr>
            <a:lvl4pPr indent="-228600" lvl="3" marL="18288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0" i="0" sz="16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4pPr>
            <a:lvl5pPr indent="-228600" lvl="4" marL="22860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" name="Google Shape;19;p17"/>
          <p:cNvSpPr txBox="1"/>
          <p:nvPr>
            <p:ph idx="4" type="body"/>
          </p:nvPr>
        </p:nvSpPr>
        <p:spPr>
          <a:xfrm>
            <a:off x="9358312" y="6429375"/>
            <a:ext cx="2700338" cy="314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0" i="0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py - off white">
  <p:cSld name="Title and copy - off whit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4"/>
          <p:cNvSpPr txBox="1"/>
          <p:nvPr>
            <p:ph type="title"/>
          </p:nvPr>
        </p:nvSpPr>
        <p:spPr>
          <a:xfrm>
            <a:off x="818321" y="2373147"/>
            <a:ext cx="3641333" cy="211170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34"/>
          <p:cNvSpPr txBox="1"/>
          <p:nvPr>
            <p:ph idx="1" type="body"/>
          </p:nvPr>
        </p:nvSpPr>
        <p:spPr>
          <a:xfrm>
            <a:off x="5185842" y="2373147"/>
            <a:ext cx="6600290" cy="21117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0" i="0" sz="2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i="0" sz="2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i="0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i="0" sz="16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9" name="Google Shape;119;p34"/>
          <p:cNvSpPr txBox="1"/>
          <p:nvPr>
            <p:ph idx="2" type="body"/>
          </p:nvPr>
        </p:nvSpPr>
        <p:spPr>
          <a:xfrm>
            <a:off x="9358312" y="6429375"/>
            <a:ext cx="2700338" cy="314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0" i="0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py - light blue">
  <p:cSld name="Title and copy - light blu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5"/>
          <p:cNvSpPr txBox="1"/>
          <p:nvPr>
            <p:ph type="title"/>
          </p:nvPr>
        </p:nvSpPr>
        <p:spPr>
          <a:xfrm>
            <a:off x="818321" y="2373147"/>
            <a:ext cx="3641333" cy="211170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35"/>
          <p:cNvSpPr txBox="1"/>
          <p:nvPr>
            <p:ph idx="1" type="body"/>
          </p:nvPr>
        </p:nvSpPr>
        <p:spPr>
          <a:xfrm>
            <a:off x="5185842" y="2373147"/>
            <a:ext cx="6600290" cy="21117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0" i="0" sz="2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i="0" sz="2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i="0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i="0" sz="16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3" name="Google Shape;123;p35"/>
          <p:cNvSpPr txBox="1"/>
          <p:nvPr>
            <p:ph idx="2" type="body"/>
          </p:nvPr>
        </p:nvSpPr>
        <p:spPr>
          <a:xfrm>
            <a:off x="9358312" y="6429375"/>
            <a:ext cx="2700338" cy="314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0" i="0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lain title and content - off white">
  <p:cSld name="Plain title and content - off whit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6"/>
          <p:cNvSpPr txBox="1"/>
          <p:nvPr>
            <p:ph idx="1" type="body"/>
          </p:nvPr>
        </p:nvSpPr>
        <p:spPr>
          <a:xfrm>
            <a:off x="838199" y="2190750"/>
            <a:ext cx="8178477" cy="30525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0" i="0" sz="2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i="0" sz="2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i="0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i="0" sz="16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6" name="Google Shape;126;p36"/>
          <p:cNvSpPr txBox="1"/>
          <p:nvPr>
            <p:ph idx="2" type="body"/>
          </p:nvPr>
        </p:nvSpPr>
        <p:spPr>
          <a:xfrm>
            <a:off x="9358312" y="6429375"/>
            <a:ext cx="2700338" cy="314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0" i="0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7" name="Google Shape;127;p36"/>
          <p:cNvSpPr txBox="1"/>
          <p:nvPr>
            <p:ph type="title"/>
          </p:nvPr>
        </p:nvSpPr>
        <p:spPr>
          <a:xfrm>
            <a:off x="838200" y="730885"/>
            <a:ext cx="817847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lain title and content - blue">
  <p:cSld name="Plain title and content - blu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7"/>
          <p:cNvSpPr txBox="1"/>
          <p:nvPr>
            <p:ph idx="1" type="body"/>
          </p:nvPr>
        </p:nvSpPr>
        <p:spPr>
          <a:xfrm>
            <a:off x="838199" y="2190750"/>
            <a:ext cx="8178477" cy="30525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0" i="0" sz="24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0" i="0" sz="20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0" i="0" sz="18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0" i="0" sz="16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b="0" i="0" sz="14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0" name="Google Shape;130;p37"/>
          <p:cNvSpPr txBox="1"/>
          <p:nvPr>
            <p:ph idx="2" type="body"/>
          </p:nvPr>
        </p:nvSpPr>
        <p:spPr>
          <a:xfrm>
            <a:off x="9358312" y="6429375"/>
            <a:ext cx="2700338" cy="314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b="0" i="0" sz="1200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1" name="Google Shape;131;p37"/>
          <p:cNvSpPr txBox="1"/>
          <p:nvPr>
            <p:ph type="title"/>
          </p:nvPr>
        </p:nvSpPr>
        <p:spPr>
          <a:xfrm>
            <a:off x="838200" y="730885"/>
            <a:ext cx="817847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  <a:defRPr b="0" i="0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lain title and content - sky blue">
  <p:cSld name="Plain title and content - sky blu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8"/>
          <p:cNvSpPr txBox="1"/>
          <p:nvPr>
            <p:ph idx="1" type="body"/>
          </p:nvPr>
        </p:nvSpPr>
        <p:spPr>
          <a:xfrm>
            <a:off x="838199" y="2190750"/>
            <a:ext cx="8178477" cy="30525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0" i="0" sz="2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i="0" sz="2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i="0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i="0" sz="16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4" name="Google Shape;134;p38"/>
          <p:cNvSpPr txBox="1"/>
          <p:nvPr>
            <p:ph idx="2" type="body"/>
          </p:nvPr>
        </p:nvSpPr>
        <p:spPr>
          <a:xfrm>
            <a:off x="9358312" y="6429375"/>
            <a:ext cx="2700338" cy="314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0" i="0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5" name="Google Shape;135;p38"/>
          <p:cNvSpPr txBox="1"/>
          <p:nvPr>
            <p:ph type="title"/>
          </p:nvPr>
        </p:nvSpPr>
        <p:spPr>
          <a:xfrm>
            <a:off x="838200" y="730885"/>
            <a:ext cx="817847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 page card - off-white">
  <p:cSld name="Full page card - off-whit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9"/>
          <p:cNvSpPr txBox="1"/>
          <p:nvPr>
            <p:ph idx="1" type="body"/>
          </p:nvPr>
        </p:nvSpPr>
        <p:spPr>
          <a:xfrm>
            <a:off x="838199" y="2190750"/>
            <a:ext cx="8178477" cy="30525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0" i="0" sz="2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i="0" sz="2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i="0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i="0" sz="16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8" name="Google Shape;138;p39"/>
          <p:cNvSpPr txBox="1"/>
          <p:nvPr>
            <p:ph idx="2" type="body"/>
          </p:nvPr>
        </p:nvSpPr>
        <p:spPr>
          <a:xfrm>
            <a:off x="8858249" y="6084252"/>
            <a:ext cx="2700338" cy="314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0" i="0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9" name="Google Shape;139;p39"/>
          <p:cNvSpPr txBox="1"/>
          <p:nvPr>
            <p:ph type="title"/>
          </p:nvPr>
        </p:nvSpPr>
        <p:spPr>
          <a:xfrm>
            <a:off x="838200" y="730885"/>
            <a:ext cx="817847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 page card - cloud blue">
  <p:cSld name="Full page card - cloud blu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0"/>
          <p:cNvSpPr txBox="1"/>
          <p:nvPr>
            <p:ph idx="1" type="body"/>
          </p:nvPr>
        </p:nvSpPr>
        <p:spPr>
          <a:xfrm>
            <a:off x="838199" y="2190750"/>
            <a:ext cx="8178477" cy="30525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0" i="0" sz="2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i="0" sz="2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i="0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i="0" sz="16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2" name="Google Shape;142;p40"/>
          <p:cNvSpPr txBox="1"/>
          <p:nvPr>
            <p:ph idx="2" type="body"/>
          </p:nvPr>
        </p:nvSpPr>
        <p:spPr>
          <a:xfrm>
            <a:off x="8858249" y="6084252"/>
            <a:ext cx="2700338" cy="314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0" i="0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3" name="Google Shape;143;p40"/>
          <p:cNvSpPr txBox="1"/>
          <p:nvPr>
            <p:ph type="title"/>
          </p:nvPr>
        </p:nvSpPr>
        <p:spPr>
          <a:xfrm>
            <a:off x="838200" y="730885"/>
            <a:ext cx="817847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 page card - light blue">
  <p:cSld name="Full page card - light blu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41"/>
          <p:cNvSpPr txBox="1"/>
          <p:nvPr>
            <p:ph idx="1" type="body"/>
          </p:nvPr>
        </p:nvSpPr>
        <p:spPr>
          <a:xfrm>
            <a:off x="838199" y="2190750"/>
            <a:ext cx="8178477" cy="30525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0" i="0" sz="2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i="0" sz="2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i="0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i="0" sz="16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6" name="Google Shape;146;p41"/>
          <p:cNvSpPr txBox="1"/>
          <p:nvPr>
            <p:ph idx="2" type="body"/>
          </p:nvPr>
        </p:nvSpPr>
        <p:spPr>
          <a:xfrm>
            <a:off x="8858249" y="6084252"/>
            <a:ext cx="2700338" cy="314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0" i="0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7" name="Google Shape;147;p41"/>
          <p:cNvSpPr txBox="1"/>
          <p:nvPr>
            <p:ph type="title"/>
          </p:nvPr>
        </p:nvSpPr>
        <p:spPr>
          <a:xfrm>
            <a:off x="838200" y="730885"/>
            <a:ext cx="817847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42"/>
          <p:cNvSpPr txBox="1"/>
          <p:nvPr>
            <p:ph type="title"/>
          </p:nvPr>
        </p:nvSpPr>
        <p:spPr>
          <a:xfrm>
            <a:off x="1395413" y="1279525"/>
            <a:ext cx="3890962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py - purple">
  <p:cSld name="Title and copy - purp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6"/>
          <p:cNvSpPr txBox="1"/>
          <p:nvPr>
            <p:ph type="title"/>
          </p:nvPr>
        </p:nvSpPr>
        <p:spPr>
          <a:xfrm>
            <a:off x="818321" y="2373147"/>
            <a:ext cx="3641333" cy="211170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16"/>
          <p:cNvSpPr txBox="1"/>
          <p:nvPr>
            <p:ph idx="1" type="body"/>
          </p:nvPr>
        </p:nvSpPr>
        <p:spPr>
          <a:xfrm>
            <a:off x="5185842" y="2373147"/>
            <a:ext cx="6600290" cy="21117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0" i="0" sz="2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i="0" sz="2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i="0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i="0" sz="16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" name="Google Shape;23;p16"/>
          <p:cNvSpPr txBox="1"/>
          <p:nvPr>
            <p:ph idx="2" type="body"/>
          </p:nvPr>
        </p:nvSpPr>
        <p:spPr>
          <a:xfrm>
            <a:off x="9358312" y="6429375"/>
            <a:ext cx="2700338" cy="314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0" i="0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 page card - purple">
  <p:cSld name="Full page card - purp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2"/>
          <p:cNvSpPr txBox="1"/>
          <p:nvPr>
            <p:ph idx="1" type="body"/>
          </p:nvPr>
        </p:nvSpPr>
        <p:spPr>
          <a:xfrm>
            <a:off x="838199" y="2190750"/>
            <a:ext cx="8178477" cy="30525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0" i="0" sz="2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i="0" sz="2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i="0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i="0" sz="16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" name="Google Shape;26;p22"/>
          <p:cNvSpPr txBox="1"/>
          <p:nvPr>
            <p:ph idx="2" type="body"/>
          </p:nvPr>
        </p:nvSpPr>
        <p:spPr>
          <a:xfrm>
            <a:off x="8858249" y="6084252"/>
            <a:ext cx="2700338" cy="314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0" i="0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" name="Google Shape;27;p22"/>
          <p:cNvSpPr txBox="1"/>
          <p:nvPr>
            <p:ph type="title"/>
          </p:nvPr>
        </p:nvSpPr>
        <p:spPr>
          <a:xfrm>
            <a:off x="838200" y="730885"/>
            <a:ext cx="817847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3">
  <p:cSld name="Title and Content 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9"/>
          <p:cNvSpPr txBox="1"/>
          <p:nvPr>
            <p:ph type="title"/>
          </p:nvPr>
        </p:nvSpPr>
        <p:spPr>
          <a:xfrm>
            <a:off x="838200" y="730885"/>
            <a:ext cx="3941064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19"/>
          <p:cNvSpPr txBox="1"/>
          <p:nvPr>
            <p:ph idx="1" type="body"/>
          </p:nvPr>
        </p:nvSpPr>
        <p:spPr>
          <a:xfrm>
            <a:off x="838200" y="2190751"/>
            <a:ext cx="4757928" cy="24178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0" i="0" sz="2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i="0" sz="2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i="0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i="0" sz="16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" name="Google Shape;31;p19"/>
          <p:cNvSpPr txBox="1"/>
          <p:nvPr>
            <p:ph idx="2" type="body"/>
          </p:nvPr>
        </p:nvSpPr>
        <p:spPr>
          <a:xfrm>
            <a:off x="9358312" y="6429375"/>
            <a:ext cx="2700338" cy="314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0" i="0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2">
  <p:cSld name="Title and Content 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0"/>
          <p:cNvSpPr txBox="1"/>
          <p:nvPr>
            <p:ph type="title"/>
          </p:nvPr>
        </p:nvSpPr>
        <p:spPr>
          <a:xfrm>
            <a:off x="838200" y="730885"/>
            <a:ext cx="3941064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20"/>
          <p:cNvSpPr txBox="1"/>
          <p:nvPr>
            <p:ph idx="1" type="body"/>
          </p:nvPr>
        </p:nvSpPr>
        <p:spPr>
          <a:xfrm>
            <a:off x="838200" y="2190751"/>
            <a:ext cx="4757928" cy="24178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0" i="0" sz="2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i="0" sz="2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i="0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i="0" sz="16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" name="Google Shape;35;p20"/>
          <p:cNvSpPr txBox="1"/>
          <p:nvPr>
            <p:ph idx="2" type="body"/>
          </p:nvPr>
        </p:nvSpPr>
        <p:spPr>
          <a:xfrm>
            <a:off x="9358312" y="6429375"/>
            <a:ext cx="2700338" cy="314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0" i="0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lain title and content - purple">
  <p:cSld name="Plain title and content - purp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3"/>
          <p:cNvSpPr txBox="1"/>
          <p:nvPr>
            <p:ph type="title"/>
          </p:nvPr>
        </p:nvSpPr>
        <p:spPr>
          <a:xfrm>
            <a:off x="838200" y="730885"/>
            <a:ext cx="8178478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3"/>
          <p:cNvSpPr txBox="1"/>
          <p:nvPr>
            <p:ph idx="1" type="body"/>
          </p:nvPr>
        </p:nvSpPr>
        <p:spPr>
          <a:xfrm>
            <a:off x="838199" y="2190750"/>
            <a:ext cx="8178477" cy="30525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0" i="0" sz="2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i="0" sz="2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i="0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i="0" sz="16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" name="Google Shape;39;p23"/>
          <p:cNvSpPr txBox="1"/>
          <p:nvPr>
            <p:ph idx="2" type="body"/>
          </p:nvPr>
        </p:nvSpPr>
        <p:spPr>
          <a:xfrm>
            <a:off x="9358312" y="6429375"/>
            <a:ext cx="2700338" cy="314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0" i="0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boxes 2">
  <p:cSld name="Title and Content boxes 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8"/>
          <p:cNvSpPr txBox="1"/>
          <p:nvPr>
            <p:ph idx="1" type="body"/>
          </p:nvPr>
        </p:nvSpPr>
        <p:spPr>
          <a:xfrm>
            <a:off x="9358312" y="6429375"/>
            <a:ext cx="2700338" cy="314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0" i="0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18"/>
          <p:cNvSpPr txBox="1"/>
          <p:nvPr>
            <p:ph type="title"/>
          </p:nvPr>
        </p:nvSpPr>
        <p:spPr>
          <a:xfrm>
            <a:off x="4878184" y="1028399"/>
            <a:ext cx="6210662" cy="50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b="0" i="0" sz="40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8"/>
          <p:cNvSpPr txBox="1"/>
          <p:nvPr>
            <p:ph idx="2" type="body"/>
          </p:nvPr>
        </p:nvSpPr>
        <p:spPr>
          <a:xfrm>
            <a:off x="4878185" y="1730547"/>
            <a:ext cx="6210662" cy="13748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0" i="0" sz="2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i="0" sz="2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i="0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i="0" sz="16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18"/>
          <p:cNvSpPr txBox="1"/>
          <p:nvPr>
            <p:ph idx="3" type="body"/>
          </p:nvPr>
        </p:nvSpPr>
        <p:spPr>
          <a:xfrm>
            <a:off x="4878185" y="3620639"/>
            <a:ext cx="1780736" cy="4829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i="0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i="0" sz="2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i="0" sz="16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b="0" i="0" sz="1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" name="Google Shape;45;p18"/>
          <p:cNvSpPr txBox="1"/>
          <p:nvPr>
            <p:ph idx="4" type="body"/>
          </p:nvPr>
        </p:nvSpPr>
        <p:spPr>
          <a:xfrm>
            <a:off x="4878184" y="4264237"/>
            <a:ext cx="1780736" cy="731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i="0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i="0" sz="2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i="0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i="0" sz="16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18"/>
          <p:cNvSpPr txBox="1"/>
          <p:nvPr>
            <p:ph idx="5" type="body"/>
          </p:nvPr>
        </p:nvSpPr>
        <p:spPr>
          <a:xfrm>
            <a:off x="7106128" y="3620639"/>
            <a:ext cx="1780736" cy="4829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i="0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i="0" sz="2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i="0" sz="16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b="0" i="0" sz="1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7" name="Google Shape;47;p18"/>
          <p:cNvSpPr txBox="1"/>
          <p:nvPr>
            <p:ph idx="6" type="body"/>
          </p:nvPr>
        </p:nvSpPr>
        <p:spPr>
          <a:xfrm>
            <a:off x="7106127" y="4264237"/>
            <a:ext cx="1780736" cy="731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i="0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i="0" sz="2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i="0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i="0" sz="16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18"/>
          <p:cNvSpPr txBox="1"/>
          <p:nvPr>
            <p:ph idx="7" type="body"/>
          </p:nvPr>
        </p:nvSpPr>
        <p:spPr>
          <a:xfrm>
            <a:off x="9308110" y="3620639"/>
            <a:ext cx="1780736" cy="4829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b="1" i="0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i="0" sz="2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indent="-3302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0" i="0" sz="16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indent="-3175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b="0" i="0" sz="1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" name="Google Shape;49;p18"/>
          <p:cNvSpPr txBox="1"/>
          <p:nvPr>
            <p:ph idx="8" type="body"/>
          </p:nvPr>
        </p:nvSpPr>
        <p:spPr>
          <a:xfrm>
            <a:off x="9308109" y="4264237"/>
            <a:ext cx="1780736" cy="7312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i="0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i="0" sz="2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i="0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i="0" sz="16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1"/>
          <p:cNvSpPr txBox="1"/>
          <p:nvPr>
            <p:ph type="title"/>
          </p:nvPr>
        </p:nvSpPr>
        <p:spPr>
          <a:xfrm>
            <a:off x="838200" y="730885"/>
            <a:ext cx="3941064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1"/>
          <p:cNvSpPr txBox="1"/>
          <p:nvPr>
            <p:ph idx="1" type="body"/>
          </p:nvPr>
        </p:nvSpPr>
        <p:spPr>
          <a:xfrm>
            <a:off x="838200" y="2190751"/>
            <a:ext cx="4757928" cy="24178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0" i="0" sz="2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0" i="0" sz="20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i="0" sz="18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0" i="0" sz="16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0" i="0" sz="14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" name="Google Shape;53;p21"/>
          <p:cNvSpPr txBox="1"/>
          <p:nvPr>
            <p:ph idx="2" type="body"/>
          </p:nvPr>
        </p:nvSpPr>
        <p:spPr>
          <a:xfrm>
            <a:off x="9358312" y="6429375"/>
            <a:ext cx="2700338" cy="314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0" i="0" sz="1200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theme" Target="../theme/theme2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b="0" i="0" sz="4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78787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78787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" name="Google Shape;10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8787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8787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8787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8787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8787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8787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8787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8787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78787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"/>
          <p:cNvSpPr txBox="1"/>
          <p:nvPr>
            <p:ph type="ctrTitle"/>
          </p:nvPr>
        </p:nvSpPr>
        <p:spPr>
          <a:xfrm>
            <a:off x="1112621" y="1538491"/>
            <a:ext cx="4471800" cy="26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Rubik"/>
              <a:buNone/>
            </a:pPr>
            <a:r>
              <a:rPr b="1" lang="en-GB" sz="4000">
                <a:latin typeface="Rubik"/>
                <a:ea typeface="Rubik"/>
                <a:cs typeface="Rubik"/>
                <a:sym typeface="Rubik"/>
              </a:rPr>
              <a:t>Employment law 2026: What changed in April and what to do next</a:t>
            </a:r>
            <a:endParaRPr/>
          </a:p>
        </p:txBody>
      </p:sp>
      <p:sp>
        <p:nvSpPr>
          <p:cNvPr id="155" name="Google Shape;155;p1"/>
          <p:cNvSpPr txBox="1"/>
          <p:nvPr/>
        </p:nvSpPr>
        <p:spPr>
          <a:xfrm>
            <a:off x="1112621" y="1076826"/>
            <a:ext cx="3657600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ubik"/>
              <a:buNone/>
            </a:pPr>
            <a:r>
              <a:rPr b="1" i="0" lang="en-GB" sz="2400" u="none" cap="none" strike="noStrike">
                <a:solidFill>
                  <a:schemeClr val="accent4"/>
                </a:solidFill>
                <a:latin typeface="Rubik"/>
                <a:ea typeface="Rubik"/>
                <a:cs typeface="Rubik"/>
                <a:sym typeface="Rubik"/>
              </a:rPr>
              <a:t>Welcome to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8"/>
          <p:cNvSpPr txBox="1"/>
          <p:nvPr>
            <p:ph idx="1" type="body"/>
          </p:nvPr>
        </p:nvSpPr>
        <p:spPr>
          <a:xfrm>
            <a:off x="681625" y="2472875"/>
            <a:ext cx="5057400" cy="35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GB" sz="1800"/>
              <a:t>Launched on </a:t>
            </a:r>
            <a:r>
              <a:rPr b="1" lang="en-GB" sz="1800"/>
              <a:t>7 April 2026.</a:t>
            </a:r>
            <a:r>
              <a:rPr lang="en-GB" sz="1800"/>
              <a:t> </a:t>
            </a:r>
            <a:endParaRPr sz="1800"/>
          </a:p>
          <a:p>
            <a:pPr indent="-342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b="1" lang="en-GB" sz="1800"/>
              <a:t>New government body</a:t>
            </a:r>
            <a:r>
              <a:rPr lang="en-GB" sz="1800"/>
              <a:t> that brings together three separate existing enforcement bodies.</a:t>
            </a:r>
            <a:endParaRPr sz="1800"/>
          </a:p>
          <a:p>
            <a:pPr indent="-342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GB" sz="1800"/>
              <a:t>Focused on </a:t>
            </a:r>
            <a:r>
              <a:rPr b="1" lang="en-GB" sz="1800"/>
              <a:t>everyday employment law basics</a:t>
            </a:r>
            <a:r>
              <a:rPr lang="en-GB" sz="1800"/>
              <a:t> such as wages, holiday pay, sick pay, records, policies, contracts.</a:t>
            </a:r>
            <a:endParaRPr sz="1800"/>
          </a:p>
          <a:p>
            <a:pPr indent="-342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GB" sz="1800"/>
              <a:t>Part of the </a:t>
            </a:r>
            <a:r>
              <a:rPr b="1" lang="en-GB" sz="1800"/>
              <a:t>Make Work Pay agenda </a:t>
            </a:r>
            <a:r>
              <a:rPr lang="en-GB" sz="1800"/>
              <a:t>to tackle workplace exploitation.</a:t>
            </a:r>
            <a:br>
              <a:rPr lang="en-GB" sz="1800"/>
            </a:br>
            <a:br>
              <a:rPr lang="en-GB" sz="1800"/>
            </a:br>
            <a:r>
              <a:rPr lang="en-GB" sz="1400"/>
              <a:t>* Remit in Northern Ireland initially limited to wages. </a:t>
            </a:r>
            <a:endParaRPr sz="1400"/>
          </a:p>
        </p:txBody>
      </p:sp>
      <p:sp>
        <p:nvSpPr>
          <p:cNvPr id="236" name="Google Shape;236;p8"/>
          <p:cNvSpPr txBox="1"/>
          <p:nvPr>
            <p:ph type="title"/>
          </p:nvPr>
        </p:nvSpPr>
        <p:spPr>
          <a:xfrm>
            <a:off x="681625" y="593000"/>
            <a:ext cx="5884200" cy="16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Rubik"/>
              <a:buNone/>
            </a:pPr>
            <a:r>
              <a:rPr b="1" lang="en-GB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The Fair Work Agency (FWA)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3d9127d01a7_0_31"/>
          <p:cNvSpPr txBox="1"/>
          <p:nvPr>
            <p:ph idx="1" type="body"/>
          </p:nvPr>
        </p:nvSpPr>
        <p:spPr>
          <a:xfrm>
            <a:off x="681625" y="2472878"/>
            <a:ext cx="4758000" cy="35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10000"/>
          </a:bodyPr>
          <a:lstStyle/>
          <a:p>
            <a:pPr indent="-317183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lang="en-GB" sz="1800"/>
              <a:t>Inspect</a:t>
            </a:r>
            <a:r>
              <a:rPr lang="en-GB" sz="1800"/>
              <a:t> workplaces at any time. </a:t>
            </a:r>
            <a:endParaRPr sz="1800"/>
          </a:p>
          <a:p>
            <a:pPr indent="-317183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lang="en-GB" sz="1800"/>
              <a:t>Request</a:t>
            </a:r>
            <a:r>
              <a:rPr lang="en-GB" sz="1800"/>
              <a:t> documents and evidence.</a:t>
            </a:r>
            <a:endParaRPr sz="1800"/>
          </a:p>
          <a:p>
            <a:pPr indent="-317183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lang="en-GB" sz="1800"/>
              <a:t>Fine</a:t>
            </a:r>
            <a:r>
              <a:rPr lang="en-GB" sz="1800"/>
              <a:t> employers who’ve underpaid workers to repay arrears within 28 days + a mandatory 200% (£20k cap per worker).  </a:t>
            </a:r>
            <a:endParaRPr sz="1800"/>
          </a:p>
          <a:p>
            <a:pPr indent="-317183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lang="en-GB" sz="1800"/>
              <a:t>Issue</a:t>
            </a:r>
            <a:r>
              <a:rPr lang="en-GB" sz="1800"/>
              <a:t> unlimited fines or up to 51 weeks in prison for obstructing investigations or providing false information.</a:t>
            </a:r>
            <a:endParaRPr sz="1800"/>
          </a:p>
          <a:p>
            <a:pPr indent="-317183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lang="en-GB" sz="1800"/>
              <a:t>Publicly</a:t>
            </a:r>
            <a:r>
              <a:rPr lang="en-GB" sz="1800"/>
              <a:t> </a:t>
            </a:r>
            <a:r>
              <a:rPr b="1" lang="en-GB" sz="1800"/>
              <a:t>name</a:t>
            </a:r>
            <a:r>
              <a:rPr lang="en-GB" sz="1800"/>
              <a:t> non-compliant businesses.</a:t>
            </a:r>
            <a:endParaRPr sz="1800"/>
          </a:p>
          <a:p>
            <a:pPr indent="-317183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lang="en-GB" sz="1800"/>
              <a:t>Take cases to tribunal</a:t>
            </a:r>
            <a:r>
              <a:rPr lang="en-GB" sz="1800"/>
              <a:t> on behalf of employees.</a:t>
            </a:r>
            <a:endParaRPr sz="1800"/>
          </a:p>
          <a:p>
            <a:pPr indent="-317183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lang="en-GB" sz="1800"/>
              <a:t>Legally enforce a change</a:t>
            </a:r>
            <a:r>
              <a:rPr lang="en-GB" sz="1800"/>
              <a:t> in behaviour with a Labour Market Enforcement Order.</a:t>
            </a:r>
            <a:endParaRPr sz="1800"/>
          </a:p>
          <a:p>
            <a:pPr indent="-317183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b="1" lang="en-GB" sz="1800"/>
              <a:t>Recover</a:t>
            </a:r>
            <a:r>
              <a:rPr lang="en-GB" sz="1800"/>
              <a:t> enforcement costs from businesses. </a:t>
            </a:r>
            <a:endParaRPr sz="1800"/>
          </a:p>
        </p:txBody>
      </p:sp>
      <p:sp>
        <p:nvSpPr>
          <p:cNvPr id="242" name="Google Shape;242;g3d9127d01a7_0_31"/>
          <p:cNvSpPr txBox="1"/>
          <p:nvPr>
            <p:ph type="title"/>
          </p:nvPr>
        </p:nvSpPr>
        <p:spPr>
          <a:xfrm>
            <a:off x="681625" y="593000"/>
            <a:ext cx="5884200" cy="16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Rubik"/>
              <a:buNone/>
            </a:pPr>
            <a:r>
              <a:rPr b="1" lang="en-GB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What can the Fair Work Agency do?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d9127d01a7_0_42"/>
          <p:cNvSpPr txBox="1"/>
          <p:nvPr>
            <p:ph idx="1" type="body"/>
          </p:nvPr>
        </p:nvSpPr>
        <p:spPr>
          <a:xfrm>
            <a:off x="6173050" y="5382700"/>
            <a:ext cx="5164500" cy="6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i="1" lang="en-GB" sz="1220"/>
              <a:t>*If you operate in higher-risk sectors, you should also review your obligations under modern slavery legislation.</a:t>
            </a:r>
            <a:endParaRPr sz="1220"/>
          </a:p>
        </p:txBody>
      </p:sp>
      <p:sp>
        <p:nvSpPr>
          <p:cNvPr id="248" name="Google Shape;248;g3d9127d01a7_0_42"/>
          <p:cNvSpPr txBox="1"/>
          <p:nvPr>
            <p:ph type="title"/>
          </p:nvPr>
        </p:nvSpPr>
        <p:spPr>
          <a:xfrm>
            <a:off x="516225" y="240125"/>
            <a:ext cx="10308000" cy="109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Rubik"/>
              <a:buNone/>
            </a:pPr>
            <a:r>
              <a:rPr b="1" lang="en-GB" sz="400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Practical steps to protect your business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49" name="Google Shape;249;g3d9127d01a7_0_42"/>
          <p:cNvSpPr/>
          <p:nvPr/>
        </p:nvSpPr>
        <p:spPr>
          <a:xfrm>
            <a:off x="623150" y="1386548"/>
            <a:ext cx="5164500" cy="1323900"/>
          </a:xfrm>
          <a:prstGeom prst="roundRect">
            <a:avLst>
              <a:gd fmla="val 11859" name="adj"/>
            </a:avLst>
          </a:prstGeom>
          <a:solidFill>
            <a:srgbClr val="1370ED">
              <a:alpha val="784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g3d9127d01a7_0_42"/>
          <p:cNvSpPr txBox="1"/>
          <p:nvPr>
            <p:ph idx="1" type="body"/>
          </p:nvPr>
        </p:nvSpPr>
        <p:spPr>
          <a:xfrm>
            <a:off x="766925" y="1440948"/>
            <a:ext cx="4880100" cy="11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b="1" lang="en-GB" sz="1400"/>
              <a:t>Check that everyone is paid at or above the correct National Minimum or Living Wage</a:t>
            </a:r>
            <a:r>
              <a:rPr lang="en-GB" sz="1400"/>
              <a:t>, factoring in unpaid time, deductions and uniform costs. Do the same for holiday pay, Statutory Sick Pay and any other statutory payments.</a:t>
            </a:r>
            <a:endParaRPr sz="1400"/>
          </a:p>
        </p:txBody>
      </p:sp>
      <p:sp>
        <p:nvSpPr>
          <p:cNvPr id="251" name="Google Shape;251;g3d9127d01a7_0_42"/>
          <p:cNvSpPr/>
          <p:nvPr/>
        </p:nvSpPr>
        <p:spPr>
          <a:xfrm>
            <a:off x="452063" y="1523598"/>
            <a:ext cx="303300" cy="303300"/>
          </a:xfrm>
          <a:prstGeom prst="roundRect">
            <a:avLst>
              <a:gd fmla="val 16667" name="adj"/>
            </a:avLst>
          </a:prstGeom>
          <a:solidFill>
            <a:srgbClr val="23232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g3d9127d01a7_0_42"/>
          <p:cNvSpPr txBox="1"/>
          <p:nvPr/>
        </p:nvSpPr>
        <p:spPr>
          <a:xfrm>
            <a:off x="461706" y="1468973"/>
            <a:ext cx="199800" cy="3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1</a:t>
            </a:r>
            <a:endParaRPr b="1" i="0" sz="1400" u="none" cap="none" strike="noStrik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53" name="Google Shape;253;g3d9127d01a7_0_42"/>
          <p:cNvSpPr/>
          <p:nvPr/>
        </p:nvSpPr>
        <p:spPr>
          <a:xfrm>
            <a:off x="617950" y="2925623"/>
            <a:ext cx="5164500" cy="673500"/>
          </a:xfrm>
          <a:prstGeom prst="roundRect">
            <a:avLst>
              <a:gd fmla="val 18194" name="adj"/>
            </a:avLst>
          </a:prstGeom>
          <a:solidFill>
            <a:srgbClr val="D8C0FF">
              <a:alpha val="2980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g3d9127d01a7_0_42"/>
          <p:cNvSpPr txBox="1"/>
          <p:nvPr>
            <p:ph idx="1" type="body"/>
          </p:nvPr>
        </p:nvSpPr>
        <p:spPr>
          <a:xfrm>
            <a:off x="761725" y="2979973"/>
            <a:ext cx="4972500" cy="6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b="1" lang="en-GB" sz="1400"/>
              <a:t>Check your records.</a:t>
            </a:r>
            <a:r>
              <a:rPr lang="en-GB" sz="1400"/>
              <a:t> Wages, hours and holiday records should be accurate, easily accessible and stored securely. 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b="1" sz="1400"/>
          </a:p>
        </p:txBody>
      </p:sp>
      <p:sp>
        <p:nvSpPr>
          <p:cNvPr id="255" name="Google Shape;255;g3d9127d01a7_0_42"/>
          <p:cNvSpPr/>
          <p:nvPr/>
        </p:nvSpPr>
        <p:spPr>
          <a:xfrm>
            <a:off x="452063" y="2991921"/>
            <a:ext cx="303300" cy="303300"/>
          </a:xfrm>
          <a:prstGeom prst="roundRect">
            <a:avLst>
              <a:gd fmla="val 16667" name="adj"/>
            </a:avLst>
          </a:prstGeom>
          <a:solidFill>
            <a:srgbClr val="23232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g3d9127d01a7_0_42"/>
          <p:cNvSpPr txBox="1"/>
          <p:nvPr/>
        </p:nvSpPr>
        <p:spPr>
          <a:xfrm>
            <a:off x="461706" y="2937296"/>
            <a:ext cx="199800" cy="3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2</a:t>
            </a:r>
            <a:endParaRPr b="1" i="0" sz="1400" u="none" cap="none" strike="noStrik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57" name="Google Shape;257;g3d9127d01a7_0_42"/>
          <p:cNvSpPr/>
          <p:nvPr/>
        </p:nvSpPr>
        <p:spPr>
          <a:xfrm>
            <a:off x="623150" y="3814298"/>
            <a:ext cx="5164500" cy="1093500"/>
          </a:xfrm>
          <a:prstGeom prst="roundRect">
            <a:avLst>
              <a:gd fmla="val 14344" name="adj"/>
            </a:avLst>
          </a:prstGeom>
          <a:solidFill>
            <a:srgbClr val="1370ED">
              <a:alpha val="784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g3d9127d01a7_0_42"/>
          <p:cNvSpPr txBox="1"/>
          <p:nvPr>
            <p:ph idx="1" type="body"/>
          </p:nvPr>
        </p:nvSpPr>
        <p:spPr>
          <a:xfrm>
            <a:off x="766925" y="3868723"/>
            <a:ext cx="4880100" cy="10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b="1" lang="en-GB" sz="1400"/>
              <a:t>Update employment contracts.</a:t>
            </a:r>
            <a:r>
              <a:rPr lang="en-GB" sz="1400"/>
              <a:t> Every employee should have a written contract or statement of terms that reflects how they actually work and are paid, including part-time and casual staff.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b="1"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b="1" sz="1400"/>
          </a:p>
        </p:txBody>
      </p:sp>
      <p:sp>
        <p:nvSpPr>
          <p:cNvPr id="259" name="Google Shape;259;g3d9127d01a7_0_42"/>
          <p:cNvSpPr/>
          <p:nvPr/>
        </p:nvSpPr>
        <p:spPr>
          <a:xfrm>
            <a:off x="452063" y="3951352"/>
            <a:ext cx="303300" cy="303300"/>
          </a:xfrm>
          <a:prstGeom prst="roundRect">
            <a:avLst>
              <a:gd fmla="val 16667" name="adj"/>
            </a:avLst>
          </a:prstGeom>
          <a:solidFill>
            <a:srgbClr val="23232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g3d9127d01a7_0_42"/>
          <p:cNvSpPr txBox="1"/>
          <p:nvPr/>
        </p:nvSpPr>
        <p:spPr>
          <a:xfrm>
            <a:off x="461706" y="3896727"/>
            <a:ext cx="199800" cy="3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3</a:t>
            </a:r>
            <a:endParaRPr b="1" i="0" sz="1400" u="none" cap="none" strike="noStrik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61" name="Google Shape;261;g3d9127d01a7_0_42"/>
          <p:cNvSpPr/>
          <p:nvPr/>
        </p:nvSpPr>
        <p:spPr>
          <a:xfrm>
            <a:off x="617950" y="5113023"/>
            <a:ext cx="5164500" cy="891000"/>
          </a:xfrm>
          <a:prstGeom prst="roundRect">
            <a:avLst>
              <a:gd fmla="val 15042" name="adj"/>
            </a:avLst>
          </a:prstGeom>
          <a:solidFill>
            <a:srgbClr val="D8C0FF">
              <a:alpha val="2980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g3d9127d01a7_0_42"/>
          <p:cNvSpPr txBox="1"/>
          <p:nvPr>
            <p:ph idx="1" type="body"/>
          </p:nvPr>
        </p:nvSpPr>
        <p:spPr>
          <a:xfrm>
            <a:off x="761725" y="5167450"/>
            <a:ext cx="4880100" cy="6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b="1" lang="en-GB" sz="1400"/>
              <a:t>Make sure you have up-to-date policies </a:t>
            </a:r>
            <a:r>
              <a:rPr lang="en-GB" sz="1400"/>
              <a:t>covering at least holiday, sickness, working time and the use of agency or temporary workers.</a:t>
            </a:r>
            <a:endParaRPr b="1" sz="1400"/>
          </a:p>
        </p:txBody>
      </p:sp>
      <p:sp>
        <p:nvSpPr>
          <p:cNvPr id="263" name="Google Shape;263;g3d9127d01a7_0_42"/>
          <p:cNvSpPr/>
          <p:nvPr/>
        </p:nvSpPr>
        <p:spPr>
          <a:xfrm>
            <a:off x="452063" y="5250077"/>
            <a:ext cx="303300" cy="303300"/>
          </a:xfrm>
          <a:prstGeom prst="roundRect">
            <a:avLst>
              <a:gd fmla="val 16667" name="adj"/>
            </a:avLst>
          </a:prstGeom>
          <a:solidFill>
            <a:srgbClr val="23232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g3d9127d01a7_0_42"/>
          <p:cNvSpPr txBox="1"/>
          <p:nvPr/>
        </p:nvSpPr>
        <p:spPr>
          <a:xfrm>
            <a:off x="461706" y="5195452"/>
            <a:ext cx="199800" cy="3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4</a:t>
            </a:r>
            <a:endParaRPr b="1" i="0" sz="1400" u="none" cap="none" strike="noStrik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65" name="Google Shape;265;g3d9127d01a7_0_42"/>
          <p:cNvSpPr/>
          <p:nvPr/>
        </p:nvSpPr>
        <p:spPr>
          <a:xfrm>
            <a:off x="6173050" y="1386548"/>
            <a:ext cx="5164500" cy="1093500"/>
          </a:xfrm>
          <a:prstGeom prst="roundRect">
            <a:avLst>
              <a:gd fmla="val 14344" name="adj"/>
            </a:avLst>
          </a:prstGeom>
          <a:solidFill>
            <a:srgbClr val="D8C0FF">
              <a:alpha val="2980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g3d9127d01a7_0_42"/>
          <p:cNvSpPr txBox="1"/>
          <p:nvPr>
            <p:ph idx="1" type="body"/>
          </p:nvPr>
        </p:nvSpPr>
        <p:spPr>
          <a:xfrm>
            <a:off x="6316825" y="1440973"/>
            <a:ext cx="4880100" cy="10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b="1" lang="en-GB" sz="1400"/>
              <a:t>Look at how concerns are raised. </a:t>
            </a:r>
            <a:r>
              <a:rPr lang="en-GB" sz="1400"/>
              <a:t>Employees should know how to raise concerns about pay, holiday or treatment, and you should have a clear process for recording and following up on those concerns.</a:t>
            </a:r>
            <a:endParaRPr b="1" sz="14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b="1"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b="1" sz="1400"/>
          </a:p>
        </p:txBody>
      </p:sp>
      <p:sp>
        <p:nvSpPr>
          <p:cNvPr id="267" name="Google Shape;267;g3d9127d01a7_0_42"/>
          <p:cNvSpPr/>
          <p:nvPr/>
        </p:nvSpPr>
        <p:spPr>
          <a:xfrm>
            <a:off x="6001963" y="1523602"/>
            <a:ext cx="303300" cy="303300"/>
          </a:xfrm>
          <a:prstGeom prst="roundRect">
            <a:avLst>
              <a:gd fmla="val 16667" name="adj"/>
            </a:avLst>
          </a:prstGeom>
          <a:solidFill>
            <a:srgbClr val="23232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g3d9127d01a7_0_42"/>
          <p:cNvSpPr txBox="1"/>
          <p:nvPr/>
        </p:nvSpPr>
        <p:spPr>
          <a:xfrm>
            <a:off x="6011607" y="1468977"/>
            <a:ext cx="199800" cy="3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5</a:t>
            </a:r>
            <a:endParaRPr b="1" i="0" sz="1400" u="none" cap="none" strike="noStrik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69" name="Google Shape;269;g3d9127d01a7_0_42"/>
          <p:cNvSpPr/>
          <p:nvPr/>
        </p:nvSpPr>
        <p:spPr>
          <a:xfrm>
            <a:off x="6173050" y="2705394"/>
            <a:ext cx="5164500" cy="1093500"/>
          </a:xfrm>
          <a:prstGeom prst="roundRect">
            <a:avLst>
              <a:gd fmla="val 14344" name="adj"/>
            </a:avLst>
          </a:prstGeom>
          <a:solidFill>
            <a:srgbClr val="1370ED">
              <a:alpha val="784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g3d9127d01a7_0_42"/>
          <p:cNvSpPr txBox="1"/>
          <p:nvPr>
            <p:ph idx="1" type="body"/>
          </p:nvPr>
        </p:nvSpPr>
        <p:spPr>
          <a:xfrm>
            <a:off x="6316825" y="2759819"/>
            <a:ext cx="4880100" cy="10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n-GB" sz="1400"/>
              <a:t>If you work with agency workers, umbrella companies or labour providers, </a:t>
            </a:r>
            <a:r>
              <a:rPr b="1" lang="en-GB" sz="1400"/>
              <a:t>make sure written agreements are in place and that they're meeting minimum pay and holiday requirements</a:t>
            </a:r>
            <a:r>
              <a:rPr lang="en-GB" sz="1400"/>
              <a:t> too.</a:t>
            </a:r>
            <a:endParaRPr b="1" sz="1400"/>
          </a:p>
        </p:txBody>
      </p:sp>
      <p:sp>
        <p:nvSpPr>
          <p:cNvPr id="271" name="Google Shape;271;g3d9127d01a7_0_42"/>
          <p:cNvSpPr/>
          <p:nvPr/>
        </p:nvSpPr>
        <p:spPr>
          <a:xfrm>
            <a:off x="6001963" y="2842448"/>
            <a:ext cx="303300" cy="303300"/>
          </a:xfrm>
          <a:prstGeom prst="roundRect">
            <a:avLst>
              <a:gd fmla="val 16667" name="adj"/>
            </a:avLst>
          </a:prstGeom>
          <a:solidFill>
            <a:srgbClr val="23232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g3d9127d01a7_0_42"/>
          <p:cNvSpPr txBox="1"/>
          <p:nvPr/>
        </p:nvSpPr>
        <p:spPr>
          <a:xfrm>
            <a:off x="6011607" y="2787823"/>
            <a:ext cx="199800" cy="3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6</a:t>
            </a:r>
            <a:endParaRPr b="1" i="0" sz="1400" u="none" cap="none" strike="noStrik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73" name="Google Shape;273;g3d9127d01a7_0_42"/>
          <p:cNvSpPr/>
          <p:nvPr/>
        </p:nvSpPr>
        <p:spPr>
          <a:xfrm>
            <a:off x="6173050" y="4009432"/>
            <a:ext cx="5164500" cy="1093500"/>
          </a:xfrm>
          <a:prstGeom prst="roundRect">
            <a:avLst>
              <a:gd fmla="val 14344" name="adj"/>
            </a:avLst>
          </a:prstGeom>
          <a:solidFill>
            <a:srgbClr val="D8C0FF">
              <a:alpha val="2980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g3d9127d01a7_0_42"/>
          <p:cNvSpPr txBox="1"/>
          <p:nvPr>
            <p:ph idx="1" type="body"/>
          </p:nvPr>
        </p:nvSpPr>
        <p:spPr>
          <a:xfrm>
            <a:off x="6316825" y="4063857"/>
            <a:ext cx="4880100" cy="10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b="1" lang="en-GB" sz="1400"/>
              <a:t>Brief your managers.</a:t>
            </a:r>
            <a:r>
              <a:rPr lang="en-GB" sz="1400"/>
              <a:t> Payroll, HR and people managers should understand what the Fair Work Agency is, which rights it enforces and what good record-keeping looks like in practice.</a:t>
            </a:r>
            <a:endParaRPr b="1" sz="1400"/>
          </a:p>
        </p:txBody>
      </p:sp>
      <p:sp>
        <p:nvSpPr>
          <p:cNvPr id="275" name="Google Shape;275;g3d9127d01a7_0_42"/>
          <p:cNvSpPr/>
          <p:nvPr/>
        </p:nvSpPr>
        <p:spPr>
          <a:xfrm>
            <a:off x="6001963" y="4146485"/>
            <a:ext cx="303300" cy="303300"/>
          </a:xfrm>
          <a:prstGeom prst="roundRect">
            <a:avLst>
              <a:gd fmla="val 16667" name="adj"/>
            </a:avLst>
          </a:prstGeom>
          <a:solidFill>
            <a:srgbClr val="23232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g3d9127d01a7_0_42"/>
          <p:cNvSpPr txBox="1"/>
          <p:nvPr/>
        </p:nvSpPr>
        <p:spPr>
          <a:xfrm>
            <a:off x="6011607" y="4091860"/>
            <a:ext cx="199800" cy="3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lt1"/>
                </a:solidFill>
                <a:latin typeface="Rubik"/>
                <a:ea typeface="Rubik"/>
                <a:cs typeface="Rubik"/>
                <a:sym typeface="Rubik"/>
              </a:rPr>
              <a:t>7</a:t>
            </a:r>
            <a:endParaRPr b="1" i="0" sz="1400" u="none" cap="none" strike="noStrike">
              <a:solidFill>
                <a:schemeClr val="lt1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3d9127d01a7_0_89"/>
          <p:cNvSpPr txBox="1"/>
          <p:nvPr>
            <p:ph type="title"/>
          </p:nvPr>
        </p:nvSpPr>
        <p:spPr>
          <a:xfrm>
            <a:off x="681625" y="593000"/>
            <a:ext cx="6114000" cy="14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320"/>
              <a:buFont typeface="Rubik"/>
              <a:buNone/>
            </a:pPr>
            <a:r>
              <a:rPr b="1" lang="en-GB" sz="3120">
                <a:solidFill>
                  <a:srgbClr val="232323"/>
                </a:solidFill>
                <a:latin typeface="Rubik"/>
                <a:ea typeface="Rubik"/>
                <a:cs typeface="Rubik"/>
                <a:sym typeface="Rubik"/>
              </a:rPr>
              <a:t>Biggest October 2026 change:</a:t>
            </a:r>
            <a:r>
              <a:rPr b="1" lang="en-GB" sz="312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Increased sexual harassment protections</a:t>
            </a:r>
            <a:endParaRPr sz="3120">
              <a:solidFill>
                <a:schemeClr val="dk2"/>
              </a:solidFill>
            </a:endParaRPr>
          </a:p>
        </p:txBody>
      </p:sp>
      <p:sp>
        <p:nvSpPr>
          <p:cNvPr id="282" name="Google Shape;282;g3d9127d01a7_0_89"/>
          <p:cNvSpPr txBox="1"/>
          <p:nvPr/>
        </p:nvSpPr>
        <p:spPr>
          <a:xfrm>
            <a:off x="681625" y="2201414"/>
            <a:ext cx="5755200" cy="134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Employers will have to take </a:t>
            </a:r>
            <a:r>
              <a:rPr b="1" i="0" lang="en-GB" sz="14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all </a:t>
            </a:r>
            <a:r>
              <a:rPr b="0" i="0" lang="en-GB" sz="14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reasonable steps to prevent sexual harassment and will become </a:t>
            </a:r>
            <a:r>
              <a:rPr b="1" i="0" lang="en-GB" sz="14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directly liable</a:t>
            </a:r>
            <a:r>
              <a:rPr b="0" i="0" lang="en-GB" sz="14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if a workers is </a:t>
            </a:r>
            <a:r>
              <a:rPr b="1" i="0" lang="en-GB" sz="14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harassed by a third-party</a:t>
            </a:r>
            <a:r>
              <a:rPr b="0" i="0" lang="en-GB" sz="14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b="0" i="1" lang="en-GB" sz="14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if they haven’t taken all reasonable steps to prevent it.  </a:t>
            </a:r>
            <a:r>
              <a:rPr b="0" i="0" lang="en-GB" sz="14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It’ll be harder to demonstrate compliance and there’s a higher risk of claims.  </a:t>
            </a:r>
            <a:endParaRPr b="0" i="0" sz="1400" u="none" cap="none" strike="noStrike">
              <a:solidFill>
                <a:srgbClr val="000000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83" name="Google Shape;283;g3d9127d01a7_0_89"/>
          <p:cNvSpPr txBox="1"/>
          <p:nvPr/>
        </p:nvSpPr>
        <p:spPr>
          <a:xfrm>
            <a:off x="715525" y="3578924"/>
            <a:ext cx="5481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GB" sz="1000" u="none" cap="none" strike="noStrike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(</a:t>
            </a:r>
            <a:r>
              <a:rPr b="1" i="0" lang="en-GB" sz="1000" u="none" cap="none" strike="noStrike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Take note:</a:t>
            </a:r>
            <a:r>
              <a:rPr b="0" i="0" lang="en-GB" sz="1000" u="none" cap="none" strike="noStrike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 None of the October changes mentioned are applicable in Northern Ireland).</a:t>
            </a:r>
            <a:endParaRPr b="0" i="0" sz="1000" u="none" cap="none" strike="noStrike">
              <a:solidFill>
                <a:schemeClr val="dk2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84" name="Google Shape;284;g3d9127d01a7_0_89"/>
          <p:cNvSpPr/>
          <p:nvPr/>
        </p:nvSpPr>
        <p:spPr>
          <a:xfrm>
            <a:off x="715525" y="4059100"/>
            <a:ext cx="5687400" cy="1932900"/>
          </a:xfrm>
          <a:prstGeom prst="roundRect">
            <a:avLst>
              <a:gd fmla="val 8206" name="adj"/>
            </a:avLst>
          </a:prstGeom>
          <a:solidFill>
            <a:srgbClr val="D8C0FF">
              <a:alpha val="2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What should you do?</a:t>
            </a:r>
            <a:endParaRPr b="1" i="0" sz="14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ubik"/>
              <a:buChar char="●"/>
            </a:pPr>
            <a:r>
              <a:rPr b="0" i="0" lang="en-GB" sz="11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Create or update harassment policies and risk assessments. Include a review of third-party interaction and exposure points. </a:t>
            </a:r>
            <a:endParaRPr b="0" i="0" sz="11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ubik"/>
              <a:buChar char="●"/>
            </a:pPr>
            <a:r>
              <a:rPr b="0" i="0" lang="en-GB" sz="11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Carry our regular harassment prevention training for all employees,managers and leaders. Make sure it’s included in onboarding too. </a:t>
            </a:r>
            <a:endParaRPr b="0" i="0" sz="11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ubik"/>
              <a:buChar char="●"/>
            </a:pPr>
            <a:r>
              <a:rPr b="0" i="0" lang="en-GB" sz="11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Make sure there’s an easy and safe way for employees to report harassment. </a:t>
            </a:r>
            <a:endParaRPr b="0" i="0" sz="11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Rubik"/>
              <a:buChar char="●"/>
            </a:pPr>
            <a:r>
              <a:rPr b="0" i="0" lang="en-GB" sz="11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Move beyond policy reliance - introduce preventative measures. </a:t>
            </a:r>
            <a:endParaRPr b="0" i="0" sz="15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d9127d01a7_0_48"/>
          <p:cNvSpPr/>
          <p:nvPr/>
        </p:nvSpPr>
        <p:spPr>
          <a:xfrm>
            <a:off x="1444875" y="2236100"/>
            <a:ext cx="3362400" cy="802200"/>
          </a:xfrm>
          <a:prstGeom prst="roundRect">
            <a:avLst>
              <a:gd fmla="val 16667" name="adj"/>
            </a:avLst>
          </a:prstGeom>
          <a:solidFill>
            <a:srgbClr val="D8C0FF">
              <a:alpha val="2980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Increased transparency around trade union rights. 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90" name="Google Shape;290;g3d9127d01a7_0_48"/>
          <p:cNvCxnSpPr/>
          <p:nvPr/>
        </p:nvCxnSpPr>
        <p:spPr>
          <a:xfrm flipH="1" rot="10800000">
            <a:off x="5198275" y="2578000"/>
            <a:ext cx="1040100" cy="6300"/>
          </a:xfrm>
          <a:prstGeom prst="straightConnector1">
            <a:avLst/>
          </a:prstGeom>
          <a:noFill/>
          <a:ln cap="flat" cmpd="sng" w="28575">
            <a:solidFill>
              <a:schemeClr val="accent6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291" name="Google Shape;291;g3d9127d01a7_0_48"/>
          <p:cNvSpPr/>
          <p:nvPr/>
        </p:nvSpPr>
        <p:spPr>
          <a:xfrm>
            <a:off x="6629375" y="2236100"/>
            <a:ext cx="4046100" cy="8022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>
                <a:latin typeface="Rubik"/>
                <a:ea typeface="Rubik"/>
                <a:cs typeface="Rubik"/>
                <a:sym typeface="Rubik"/>
              </a:rPr>
              <a:t>Prepare statement to be issued to new joiners once we have more clarity on content.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92" name="Google Shape;292;g3d9127d01a7_0_48"/>
          <p:cNvCxnSpPr/>
          <p:nvPr/>
        </p:nvCxnSpPr>
        <p:spPr>
          <a:xfrm flipH="1" rot="10800000">
            <a:off x="5198275" y="3838350"/>
            <a:ext cx="1040100" cy="6300"/>
          </a:xfrm>
          <a:prstGeom prst="straightConnector1">
            <a:avLst/>
          </a:prstGeom>
          <a:noFill/>
          <a:ln cap="flat" cmpd="sng" w="28575">
            <a:solidFill>
              <a:schemeClr val="accent6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293" name="Google Shape;293;g3d9127d01a7_0_48"/>
          <p:cNvSpPr/>
          <p:nvPr/>
        </p:nvSpPr>
        <p:spPr>
          <a:xfrm>
            <a:off x="1444875" y="3440400"/>
            <a:ext cx="3362400" cy="802200"/>
          </a:xfrm>
          <a:prstGeom prst="roundRect">
            <a:avLst>
              <a:gd fmla="val 16667" name="adj"/>
            </a:avLst>
          </a:prstGeom>
          <a:solidFill>
            <a:srgbClr val="D8C0FF">
              <a:alpha val="2980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Trade union rights of access to workplaces.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g3d9127d01a7_0_48"/>
          <p:cNvSpPr/>
          <p:nvPr/>
        </p:nvSpPr>
        <p:spPr>
          <a:xfrm>
            <a:off x="6629375" y="3363588"/>
            <a:ext cx="4046100" cy="11859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Put a process in place for physical and digital access requests. Assign responsibility and brief your managers.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g3d9127d01a7_0_48"/>
          <p:cNvSpPr/>
          <p:nvPr/>
        </p:nvSpPr>
        <p:spPr>
          <a:xfrm>
            <a:off x="1444875" y="4987650"/>
            <a:ext cx="3362400" cy="802200"/>
          </a:xfrm>
          <a:prstGeom prst="roundRect">
            <a:avLst>
              <a:gd fmla="val 16667" name="adj"/>
            </a:avLst>
          </a:prstGeom>
          <a:solidFill>
            <a:srgbClr val="D8C0FF">
              <a:alpha val="2980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Changes to tipping law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96" name="Google Shape;296;g3d9127d01a7_0_48"/>
          <p:cNvCxnSpPr/>
          <p:nvPr/>
        </p:nvCxnSpPr>
        <p:spPr>
          <a:xfrm flipH="1" rot="10800000">
            <a:off x="5198275" y="5385600"/>
            <a:ext cx="1040100" cy="6300"/>
          </a:xfrm>
          <a:prstGeom prst="straightConnector1">
            <a:avLst/>
          </a:prstGeom>
          <a:noFill/>
          <a:ln cap="flat" cmpd="sng" w="28575">
            <a:solidFill>
              <a:schemeClr val="accent6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297" name="Google Shape;297;g3d9127d01a7_0_48"/>
          <p:cNvSpPr/>
          <p:nvPr/>
        </p:nvSpPr>
        <p:spPr>
          <a:xfrm>
            <a:off x="6629375" y="4824675"/>
            <a:ext cx="4046100" cy="12789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Make sure you have an up-to-date tipping policy written down that’s accessible to workers. Set reminders to review this every three years, include workers in the process and send them a summary.</a:t>
            </a:r>
            <a:endParaRPr b="0" i="0" sz="1400" u="none" cap="none" strike="noStrike">
              <a:solidFill>
                <a:srgbClr val="000000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98" name="Google Shape;298;g3d9127d01a7_0_48"/>
          <p:cNvSpPr txBox="1"/>
          <p:nvPr>
            <p:ph type="title"/>
          </p:nvPr>
        </p:nvSpPr>
        <p:spPr>
          <a:xfrm>
            <a:off x="564325" y="520250"/>
            <a:ext cx="10308000" cy="118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83333"/>
              <a:buFont typeface="Rubik"/>
              <a:buNone/>
            </a:pPr>
            <a:r>
              <a:rPr b="1" lang="en-GB">
                <a:solidFill>
                  <a:srgbClr val="232323"/>
                </a:solidFill>
                <a:latin typeface="Rubik"/>
                <a:ea typeface="Rubik"/>
                <a:cs typeface="Rubik"/>
                <a:sym typeface="Rubik"/>
              </a:rPr>
              <a:t>Other changes in October 2026</a:t>
            </a:r>
            <a:endParaRPr b="1">
              <a:solidFill>
                <a:srgbClr val="232323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42857"/>
              <a:buFont typeface="Rubik"/>
              <a:buNone/>
            </a:pPr>
            <a:r>
              <a:rPr b="1" lang="en-GB" sz="2800">
                <a:solidFill>
                  <a:srgbClr val="1370ED"/>
                </a:solidFill>
                <a:latin typeface="Rubik"/>
                <a:ea typeface="Rubik"/>
                <a:cs typeface="Rubik"/>
                <a:sym typeface="Rubik"/>
              </a:rPr>
              <a:t>And what to do about them…</a:t>
            </a:r>
            <a:endParaRPr b="1" sz="4000">
              <a:solidFill>
                <a:srgbClr val="1370ED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3d9127d01a7_0_63"/>
          <p:cNvSpPr/>
          <p:nvPr/>
        </p:nvSpPr>
        <p:spPr>
          <a:xfrm>
            <a:off x="1097325" y="2983450"/>
            <a:ext cx="3362400" cy="802200"/>
          </a:xfrm>
          <a:prstGeom prst="roundRect">
            <a:avLst>
              <a:gd fmla="val 16667" name="adj"/>
            </a:avLst>
          </a:prstGeom>
          <a:solidFill>
            <a:srgbClr val="D8C0FF">
              <a:alpha val="2980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Employment tribunal time limit increases from three to six months.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04" name="Google Shape;304;g3d9127d01a7_0_63"/>
          <p:cNvCxnSpPr/>
          <p:nvPr/>
        </p:nvCxnSpPr>
        <p:spPr>
          <a:xfrm flipH="1" rot="10800000">
            <a:off x="4850725" y="3325350"/>
            <a:ext cx="1040100" cy="6300"/>
          </a:xfrm>
          <a:prstGeom prst="straightConnector1">
            <a:avLst/>
          </a:prstGeom>
          <a:noFill/>
          <a:ln cap="flat" cmpd="sng" w="28575">
            <a:solidFill>
              <a:schemeClr val="accent6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05" name="Google Shape;305;g3d9127d01a7_0_63"/>
          <p:cNvSpPr/>
          <p:nvPr/>
        </p:nvSpPr>
        <p:spPr>
          <a:xfrm>
            <a:off x="6281825" y="2735950"/>
            <a:ext cx="3984300" cy="11859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Keep clear records of all meetings, conversations and actions and make sure managers do to. Keep all HR and management records for at least 12 months. </a:t>
            </a:r>
            <a:endParaRPr b="0" i="0" sz="1400" u="none" cap="none" strike="noStrike">
              <a:solidFill>
                <a:srgbClr val="000000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306" name="Google Shape;306;g3d9127d01a7_0_63"/>
          <p:cNvSpPr txBox="1"/>
          <p:nvPr/>
        </p:nvSpPr>
        <p:spPr>
          <a:xfrm>
            <a:off x="1097325" y="4889875"/>
            <a:ext cx="9168900" cy="9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*The clampdown on fire and rehire practices has been delayed to January 2027. But if you can make a start on consulting with employees about contract changes and putting processes in place now, that’d be a smart move.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g3d9127d01a7_0_63"/>
          <p:cNvSpPr txBox="1"/>
          <p:nvPr>
            <p:ph type="title"/>
          </p:nvPr>
        </p:nvSpPr>
        <p:spPr>
          <a:xfrm>
            <a:off x="564325" y="520250"/>
            <a:ext cx="10308000" cy="118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83333"/>
              <a:buFont typeface="Rubik"/>
              <a:buNone/>
            </a:pPr>
            <a:r>
              <a:rPr b="1" lang="en-GB">
                <a:solidFill>
                  <a:srgbClr val="232323"/>
                </a:solidFill>
                <a:latin typeface="Rubik"/>
                <a:ea typeface="Rubik"/>
                <a:cs typeface="Rubik"/>
                <a:sym typeface="Rubik"/>
              </a:rPr>
              <a:t>Other changes in October 2026</a:t>
            </a:r>
            <a:endParaRPr b="1">
              <a:solidFill>
                <a:srgbClr val="232323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42857"/>
              <a:buFont typeface="Rubik"/>
              <a:buNone/>
            </a:pPr>
            <a:r>
              <a:rPr b="1" lang="en-GB" sz="2800">
                <a:solidFill>
                  <a:srgbClr val="1370ED"/>
                </a:solidFill>
                <a:latin typeface="Rubik"/>
                <a:ea typeface="Rubik"/>
                <a:cs typeface="Rubik"/>
                <a:sym typeface="Rubik"/>
              </a:rPr>
              <a:t>And what to do about them…</a:t>
            </a:r>
            <a:endParaRPr b="1" sz="4000">
              <a:solidFill>
                <a:srgbClr val="1370ED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3d9127d01a7_0_111"/>
          <p:cNvSpPr/>
          <p:nvPr/>
        </p:nvSpPr>
        <p:spPr>
          <a:xfrm>
            <a:off x="986750" y="3250713"/>
            <a:ext cx="3362400" cy="802200"/>
          </a:xfrm>
          <a:prstGeom prst="roundRect">
            <a:avLst>
              <a:gd fmla="val 16667" name="adj"/>
            </a:avLst>
          </a:prstGeom>
          <a:solidFill>
            <a:srgbClr val="D8C0FF">
              <a:alpha val="2980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Six-month qualifying period for unfair dismissal and unfair dismissal cap removed.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3" name="Google Shape;313;g3d9127d01a7_0_111"/>
          <p:cNvCxnSpPr/>
          <p:nvPr/>
        </p:nvCxnSpPr>
        <p:spPr>
          <a:xfrm flipH="1" rot="10800000">
            <a:off x="4740150" y="3592613"/>
            <a:ext cx="1040100" cy="6300"/>
          </a:xfrm>
          <a:prstGeom prst="straightConnector1">
            <a:avLst/>
          </a:prstGeom>
          <a:noFill/>
          <a:ln cap="flat" cmpd="sng" w="28575">
            <a:solidFill>
              <a:schemeClr val="accent6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14" name="Google Shape;314;g3d9127d01a7_0_111"/>
          <p:cNvSpPr/>
          <p:nvPr/>
        </p:nvSpPr>
        <p:spPr>
          <a:xfrm>
            <a:off x="6171250" y="2614788"/>
            <a:ext cx="5034000" cy="18402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ubik"/>
              <a:buChar char="●"/>
            </a:pPr>
            <a:r>
              <a:rPr b="0" i="0" lang="en-GB" sz="14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Focus on hiring processes.</a:t>
            </a:r>
            <a:endParaRPr b="0" i="0" sz="1400" u="none" cap="none" strike="noStrike">
              <a:solidFill>
                <a:srgbClr val="000000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ubik"/>
              <a:buChar char="●"/>
            </a:pPr>
            <a:r>
              <a:rPr b="0" i="0" lang="en-GB" sz="14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6 month probation =  </a:t>
            </a:r>
            <a:r>
              <a:rPr b="1" i="0" lang="en-GB" sz="14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already </a:t>
            </a:r>
            <a:r>
              <a:rPr b="0" i="0" lang="en-GB" sz="14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no longer useful. </a:t>
            </a:r>
            <a:endParaRPr b="0" i="0" sz="1400" u="none" cap="none" strike="noStrike">
              <a:solidFill>
                <a:srgbClr val="000000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ubik"/>
              <a:buChar char="●"/>
            </a:pPr>
            <a:r>
              <a:rPr b="0" i="0" lang="en-GB" sz="14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Update your contracts and policies. </a:t>
            </a:r>
            <a:endParaRPr b="0" i="0" sz="1400" u="none" cap="none" strike="noStrike">
              <a:solidFill>
                <a:srgbClr val="000000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ubik"/>
              <a:buChar char="●"/>
            </a:pPr>
            <a:r>
              <a:rPr b="0" i="0" lang="en-GB" sz="14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Actively manage performance earlier. Train managers. </a:t>
            </a:r>
            <a:endParaRPr b="0" i="0" sz="1400" u="none" cap="none" strike="noStrike">
              <a:solidFill>
                <a:srgbClr val="000000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ubik"/>
              <a:buChar char="●"/>
            </a:pPr>
            <a:r>
              <a:rPr b="0" i="0" lang="en-GB" sz="14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Keep clear records. </a:t>
            </a:r>
            <a:endParaRPr b="0" i="0" sz="1400" u="none" cap="none" strike="noStrike">
              <a:solidFill>
                <a:srgbClr val="000000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315" name="Google Shape;315;g3d9127d01a7_0_111"/>
          <p:cNvSpPr txBox="1"/>
          <p:nvPr>
            <p:ph type="title"/>
          </p:nvPr>
        </p:nvSpPr>
        <p:spPr>
          <a:xfrm>
            <a:off x="665025" y="604799"/>
            <a:ext cx="10308000" cy="133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20000"/>
              <a:buFont typeface="Rubik"/>
              <a:buNone/>
            </a:pPr>
            <a:r>
              <a:rPr b="1" lang="en-GB">
                <a:latin typeface="Rubik"/>
                <a:ea typeface="Rubik"/>
                <a:cs typeface="Rubik"/>
                <a:sym typeface="Rubik"/>
              </a:rPr>
              <a:t>BONUS:</a:t>
            </a:r>
            <a:r>
              <a:rPr b="1" lang="en-GB">
                <a:solidFill>
                  <a:schemeClr val="accent3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b="1" lang="en-GB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A Jan 2027 change to start prepping for now</a:t>
            </a:r>
            <a:endParaRPr b="1" sz="4000">
              <a:solidFill>
                <a:schemeClr val="dk2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316" name="Google Shape;316;g3d9127d01a7_0_111"/>
          <p:cNvSpPr txBox="1"/>
          <p:nvPr/>
        </p:nvSpPr>
        <p:spPr>
          <a:xfrm>
            <a:off x="665025" y="5134775"/>
            <a:ext cx="9780000" cy="78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Remember that the expiry of a Fixed Term Contract (FTC) is still a “dismissal”. </a:t>
            </a:r>
            <a:endParaRPr b="0" i="0" sz="1400" u="none" cap="none" strike="noStrike">
              <a:solidFill>
                <a:srgbClr val="000000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And this change does not extend to Northern Ireland. </a:t>
            </a:r>
            <a:endParaRPr b="0" i="0" sz="1400" u="none" cap="none" strike="noStrike">
              <a:solidFill>
                <a:srgbClr val="000000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3d9127d01a7_0_95"/>
          <p:cNvSpPr txBox="1"/>
          <p:nvPr>
            <p:ph type="title"/>
          </p:nvPr>
        </p:nvSpPr>
        <p:spPr>
          <a:xfrm>
            <a:off x="518225" y="2827650"/>
            <a:ext cx="4968600" cy="12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Rubik"/>
              <a:buNone/>
            </a:pPr>
            <a:r>
              <a:rPr b="1" lang="en-GB" sz="3200">
                <a:solidFill>
                  <a:srgbClr val="232323"/>
                </a:solidFill>
                <a:latin typeface="Rubik"/>
                <a:ea typeface="Rubik"/>
                <a:cs typeface="Rubik"/>
                <a:sym typeface="Rubik"/>
              </a:rPr>
              <a:t>Tools and resources that can help</a:t>
            </a:r>
            <a:endParaRPr>
              <a:solidFill>
                <a:srgbClr val="232323"/>
              </a:solidFill>
            </a:endParaRPr>
          </a:p>
        </p:txBody>
      </p:sp>
      <p:sp>
        <p:nvSpPr>
          <p:cNvPr id="322" name="Google Shape;322;g3d9127d01a7_0_95"/>
          <p:cNvSpPr txBox="1"/>
          <p:nvPr>
            <p:ph idx="1" type="body"/>
          </p:nvPr>
        </p:nvSpPr>
        <p:spPr>
          <a:xfrm>
            <a:off x="6291875" y="1061100"/>
            <a:ext cx="5245500" cy="473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323"/>
              </a:buClr>
              <a:buSzPts val="1800"/>
              <a:buFont typeface="Arial"/>
              <a:buChar char="•"/>
            </a:pPr>
            <a:r>
              <a:rPr b="1" lang="en-GB" sz="1800">
                <a:solidFill>
                  <a:srgbClr val="232323"/>
                </a:solidFill>
              </a:rPr>
              <a:t>Employment law readiness quiz </a:t>
            </a:r>
            <a:br>
              <a:rPr b="1" lang="en-GB" sz="1800">
                <a:solidFill>
                  <a:srgbClr val="232323"/>
                </a:solidFill>
              </a:rPr>
            </a:br>
            <a:endParaRPr b="1" sz="1800">
              <a:solidFill>
                <a:srgbClr val="232323"/>
              </a:solidFill>
            </a:endParaRPr>
          </a:p>
          <a:p>
            <a:pPr indent="-285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323"/>
              </a:buClr>
              <a:buSzPts val="1800"/>
              <a:buChar char="•"/>
            </a:pPr>
            <a:r>
              <a:rPr b="1" lang="en-GB" sz="1800">
                <a:solidFill>
                  <a:srgbClr val="232323"/>
                </a:solidFill>
              </a:rPr>
              <a:t>Breathe’s employment law hub </a:t>
            </a:r>
            <a:endParaRPr b="1" sz="1800">
              <a:solidFill>
                <a:srgbClr val="23232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b="1" sz="1800">
              <a:solidFill>
                <a:srgbClr val="232323"/>
              </a:solidFill>
            </a:endParaRPr>
          </a:p>
          <a:p>
            <a:pPr indent="-285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323"/>
              </a:buClr>
              <a:buSzPts val="1800"/>
              <a:buChar char="•"/>
            </a:pPr>
            <a:r>
              <a:rPr b="1" lang="en-GB" sz="1800">
                <a:solidFill>
                  <a:srgbClr val="232323"/>
                </a:solidFill>
              </a:rPr>
              <a:t>Breathe Growth Academy -  </a:t>
            </a:r>
            <a:r>
              <a:rPr b="1" lang="en-GB" sz="1800">
                <a:solidFill>
                  <a:schemeClr val="dk2"/>
                </a:solidFill>
              </a:rPr>
              <a:t>Free</a:t>
            </a:r>
            <a:r>
              <a:rPr b="1" lang="en-GB" sz="1800">
                <a:solidFill>
                  <a:schemeClr val="lt1"/>
                </a:solidFill>
              </a:rPr>
              <a:t> </a:t>
            </a:r>
            <a:r>
              <a:rPr b="1" lang="en-GB" sz="1800">
                <a:solidFill>
                  <a:srgbClr val="232323"/>
                </a:solidFill>
              </a:rPr>
              <a:t>Employment Law Essentials for Line Managers course </a:t>
            </a:r>
            <a:r>
              <a:rPr b="1" lang="en-GB" sz="1800">
                <a:solidFill>
                  <a:schemeClr val="dk2"/>
                </a:solidFill>
              </a:rPr>
              <a:t>coming soon</a:t>
            </a:r>
            <a:br>
              <a:rPr b="1" lang="en-GB" sz="1800">
                <a:solidFill>
                  <a:schemeClr val="dk2"/>
                </a:solidFill>
              </a:rPr>
            </a:br>
            <a:endParaRPr>
              <a:solidFill>
                <a:schemeClr val="dk2"/>
              </a:solidFill>
            </a:endParaRPr>
          </a:p>
          <a:p>
            <a:pPr indent="-285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2323"/>
              </a:buClr>
              <a:buSzPts val="1800"/>
              <a:buChar char="•"/>
            </a:pPr>
            <a:r>
              <a:rPr b="1" lang="en-GB" sz="1800">
                <a:solidFill>
                  <a:srgbClr val="232323"/>
                </a:solidFill>
              </a:rPr>
              <a:t>Get organised with Breathe. Try the system for free for 14 days (or book a demo). Keep all your contracts, policies, Centralise contacts and policies, holiday, sickness and employment records in one system, that you can easily evidence. </a:t>
            </a:r>
            <a:endParaRPr b="1" sz="1800">
              <a:solidFill>
                <a:srgbClr val="232323"/>
              </a:solidFill>
            </a:endParaRPr>
          </a:p>
        </p:txBody>
      </p:sp>
      <p:sp>
        <p:nvSpPr>
          <p:cNvPr id="323" name="Google Shape;323;g3d9127d01a7_0_95"/>
          <p:cNvSpPr txBox="1"/>
          <p:nvPr>
            <p:ph idx="2" type="body"/>
          </p:nvPr>
        </p:nvSpPr>
        <p:spPr>
          <a:xfrm>
            <a:off x="9358312" y="6429375"/>
            <a:ext cx="2700300" cy="3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3e11ee8fc72_0_2"/>
          <p:cNvSpPr/>
          <p:nvPr/>
        </p:nvSpPr>
        <p:spPr>
          <a:xfrm>
            <a:off x="742200" y="1568492"/>
            <a:ext cx="3414300" cy="1966800"/>
          </a:xfrm>
          <a:prstGeom prst="roundRect">
            <a:avLst>
              <a:gd fmla="val 8333" name="adj"/>
            </a:avLst>
          </a:prstGeom>
          <a:solidFill>
            <a:srgbClr val="1370ED">
              <a:alpha val="784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g3e11ee8fc72_0_2"/>
          <p:cNvSpPr txBox="1"/>
          <p:nvPr>
            <p:ph idx="1" type="body"/>
          </p:nvPr>
        </p:nvSpPr>
        <p:spPr>
          <a:xfrm>
            <a:off x="990450" y="1822682"/>
            <a:ext cx="2917800" cy="15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b="1" lang="en-GB" sz="1820">
                <a:solidFill>
                  <a:schemeClr val="dk2"/>
                </a:solidFill>
              </a:rPr>
              <a:t>April's changes are live</a:t>
            </a:r>
            <a:endParaRPr b="1" sz="1820">
              <a:solidFill>
                <a:schemeClr val="dk2"/>
              </a:solidFill>
            </a:endParaRPr>
          </a:p>
          <a:p>
            <a:pPr indent="0" lvl="0" marL="0" rtl="0" algn="ctr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n-GB" sz="1420"/>
              <a:t>SSP from day one, new holiday record-keeping duties, expanded family leave rights and updated whistleblowing protections are all in effect. </a:t>
            </a:r>
            <a:r>
              <a:rPr b="1" lang="en-GB" sz="1420"/>
              <a:t>Act now if you haven't already.</a:t>
            </a:r>
            <a:endParaRPr sz="1420"/>
          </a:p>
          <a:p>
            <a:pPr indent="-213360" lvl="0" marL="342900" rtl="0" algn="ctr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20"/>
              <a:buFont typeface="Arial"/>
              <a:buNone/>
            </a:pPr>
            <a:r>
              <a:t/>
            </a:r>
            <a:endParaRPr sz="1420"/>
          </a:p>
        </p:txBody>
      </p:sp>
      <p:sp>
        <p:nvSpPr>
          <p:cNvPr id="330" name="Google Shape;330;g3e11ee8fc72_0_2"/>
          <p:cNvSpPr txBox="1"/>
          <p:nvPr>
            <p:ph idx="2" type="body"/>
          </p:nvPr>
        </p:nvSpPr>
        <p:spPr>
          <a:xfrm>
            <a:off x="8858249" y="6084252"/>
            <a:ext cx="2700300" cy="3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t/>
            </a:r>
            <a:endParaRPr/>
          </a:p>
        </p:txBody>
      </p:sp>
      <p:sp>
        <p:nvSpPr>
          <p:cNvPr id="331" name="Google Shape;331;g3e11ee8fc72_0_2"/>
          <p:cNvSpPr txBox="1"/>
          <p:nvPr>
            <p:ph type="title"/>
          </p:nvPr>
        </p:nvSpPr>
        <p:spPr>
          <a:xfrm>
            <a:off x="627900" y="458728"/>
            <a:ext cx="10308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000"/>
              <a:buFont typeface="Rubik"/>
              <a:buNone/>
            </a:pPr>
            <a:r>
              <a:rPr b="1" lang="en-GB" sz="4000">
                <a:solidFill>
                  <a:srgbClr val="1370ED"/>
                </a:solidFill>
                <a:latin typeface="Rubik"/>
                <a:ea typeface="Rubik"/>
                <a:cs typeface="Rubik"/>
                <a:sym typeface="Rubik"/>
              </a:rPr>
              <a:t>Summary</a:t>
            </a:r>
            <a:endParaRPr>
              <a:solidFill>
                <a:srgbClr val="1370ED"/>
              </a:solidFill>
            </a:endParaRPr>
          </a:p>
        </p:txBody>
      </p:sp>
      <p:sp>
        <p:nvSpPr>
          <p:cNvPr id="332" name="Google Shape;332;g3e11ee8fc72_0_2"/>
          <p:cNvSpPr/>
          <p:nvPr/>
        </p:nvSpPr>
        <p:spPr>
          <a:xfrm>
            <a:off x="4388850" y="1593192"/>
            <a:ext cx="3414300" cy="1966800"/>
          </a:xfrm>
          <a:prstGeom prst="roundRect">
            <a:avLst>
              <a:gd fmla="val 8333" name="adj"/>
            </a:avLst>
          </a:prstGeom>
          <a:solidFill>
            <a:srgbClr val="D8C0FF">
              <a:alpha val="2980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g3e11ee8fc72_0_2"/>
          <p:cNvSpPr txBox="1"/>
          <p:nvPr>
            <p:ph idx="1" type="body"/>
          </p:nvPr>
        </p:nvSpPr>
        <p:spPr>
          <a:xfrm>
            <a:off x="4637100" y="1847382"/>
            <a:ext cx="2917800" cy="15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b="1" lang="en-GB" sz="1800">
                <a:solidFill>
                  <a:schemeClr val="dk2"/>
                </a:solidFill>
              </a:rPr>
              <a:t>The Fair Work Agency is here</a:t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ctr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n-GB" sz="1420"/>
              <a:t>It can inspect workplaces, issue fines and publicly name non-compliant businesses. </a:t>
            </a:r>
            <a:r>
              <a:rPr b="1" lang="en-GB" sz="1420"/>
              <a:t>Good records are your best protection.</a:t>
            </a:r>
            <a:endParaRPr sz="1420"/>
          </a:p>
          <a:p>
            <a:pPr indent="-213360" lvl="0" marL="342900" rtl="0" algn="ctr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20"/>
              <a:buFont typeface="Arial"/>
              <a:buNone/>
            </a:pPr>
            <a:r>
              <a:t/>
            </a:r>
            <a:endParaRPr sz="1420"/>
          </a:p>
        </p:txBody>
      </p:sp>
      <p:sp>
        <p:nvSpPr>
          <p:cNvPr id="334" name="Google Shape;334;g3e11ee8fc72_0_2"/>
          <p:cNvSpPr/>
          <p:nvPr/>
        </p:nvSpPr>
        <p:spPr>
          <a:xfrm>
            <a:off x="742200" y="3695250"/>
            <a:ext cx="2547000" cy="2225400"/>
          </a:xfrm>
          <a:prstGeom prst="roundRect">
            <a:avLst>
              <a:gd fmla="val 8333" name="adj"/>
            </a:avLst>
          </a:prstGeom>
          <a:solidFill>
            <a:srgbClr val="D8C0FF">
              <a:alpha val="2980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g3e11ee8fc72_0_2"/>
          <p:cNvSpPr txBox="1"/>
          <p:nvPr>
            <p:ph idx="1" type="body"/>
          </p:nvPr>
        </p:nvSpPr>
        <p:spPr>
          <a:xfrm>
            <a:off x="850200" y="3876150"/>
            <a:ext cx="2331000" cy="20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b="1" lang="en-GB" sz="1800">
                <a:solidFill>
                  <a:schemeClr val="dk2"/>
                </a:solidFill>
              </a:rPr>
              <a:t>Get your policies and contracts up to date</a:t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ctr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n-GB" sz="1420"/>
              <a:t>Make sure they reflect the current law, especially around absence, family leave, redundancy and whistleblowing.</a:t>
            </a:r>
            <a:endParaRPr sz="1420"/>
          </a:p>
          <a:p>
            <a:pPr indent="-213360" lvl="0" marL="342900" rtl="0" algn="ctr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20"/>
              <a:buFont typeface="Arial"/>
              <a:buNone/>
            </a:pPr>
            <a:r>
              <a:t/>
            </a:r>
            <a:endParaRPr sz="1420"/>
          </a:p>
        </p:txBody>
      </p:sp>
      <p:sp>
        <p:nvSpPr>
          <p:cNvPr id="336" name="Google Shape;336;g3e11ee8fc72_0_2"/>
          <p:cNvSpPr/>
          <p:nvPr/>
        </p:nvSpPr>
        <p:spPr>
          <a:xfrm>
            <a:off x="8035500" y="1617892"/>
            <a:ext cx="3414300" cy="1966800"/>
          </a:xfrm>
          <a:prstGeom prst="roundRect">
            <a:avLst>
              <a:gd fmla="val 8333" name="adj"/>
            </a:avLst>
          </a:prstGeom>
          <a:solidFill>
            <a:srgbClr val="1370ED">
              <a:alpha val="784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g3e11ee8fc72_0_2"/>
          <p:cNvSpPr txBox="1"/>
          <p:nvPr>
            <p:ph idx="1" type="body"/>
          </p:nvPr>
        </p:nvSpPr>
        <p:spPr>
          <a:xfrm>
            <a:off x="8196750" y="1836517"/>
            <a:ext cx="3091800" cy="15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b="1" lang="en-GB" sz="1820">
                <a:solidFill>
                  <a:schemeClr val="dk2"/>
                </a:solidFill>
              </a:rPr>
              <a:t>October brings more changes</a:t>
            </a:r>
            <a:endParaRPr b="1" sz="1820">
              <a:solidFill>
                <a:schemeClr val="dk2"/>
              </a:solidFill>
            </a:endParaRPr>
          </a:p>
          <a:p>
            <a:pPr indent="0" lvl="0" marL="0" rtl="0" algn="ctr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n-GB" sz="1420"/>
              <a:t>Increased sexual harassment protections, longer tribunal time limits and new trade union access rights all take effect. </a:t>
            </a:r>
            <a:r>
              <a:rPr b="1" lang="en-GB" sz="1420"/>
              <a:t>Use the time you've got to prepare.</a:t>
            </a:r>
            <a:endParaRPr sz="1420"/>
          </a:p>
          <a:p>
            <a:pPr indent="-213360" lvl="0" marL="342900" rtl="0" algn="ctr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20"/>
              <a:buFont typeface="Arial"/>
              <a:buNone/>
            </a:pPr>
            <a:r>
              <a:t/>
            </a:r>
            <a:endParaRPr sz="1420"/>
          </a:p>
        </p:txBody>
      </p:sp>
      <p:sp>
        <p:nvSpPr>
          <p:cNvPr id="338" name="Google Shape;338;g3e11ee8fc72_0_2"/>
          <p:cNvSpPr/>
          <p:nvPr/>
        </p:nvSpPr>
        <p:spPr>
          <a:xfrm>
            <a:off x="3462417" y="3723197"/>
            <a:ext cx="2547000" cy="2225400"/>
          </a:xfrm>
          <a:prstGeom prst="roundRect">
            <a:avLst>
              <a:gd fmla="val 8333" name="adj"/>
            </a:avLst>
          </a:prstGeom>
          <a:solidFill>
            <a:srgbClr val="1370ED">
              <a:alpha val="784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g3e11ee8fc72_0_2"/>
          <p:cNvSpPr txBox="1"/>
          <p:nvPr>
            <p:ph idx="1" type="body"/>
          </p:nvPr>
        </p:nvSpPr>
        <p:spPr>
          <a:xfrm>
            <a:off x="3647650" y="3876150"/>
            <a:ext cx="2176500" cy="15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b="1" lang="en-GB" sz="1800">
                <a:solidFill>
                  <a:schemeClr val="dk2"/>
                </a:solidFill>
              </a:rPr>
              <a:t>Train your managers</a:t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ctr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n-GB" sz="1420"/>
              <a:t>From sickness absence to harassment allegations, they need to know what's expected of them.</a:t>
            </a:r>
            <a:endParaRPr sz="1420"/>
          </a:p>
          <a:p>
            <a:pPr indent="0" lvl="0" marL="0" rtl="0" algn="ctr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1420"/>
          </a:p>
        </p:txBody>
      </p:sp>
      <p:sp>
        <p:nvSpPr>
          <p:cNvPr id="340" name="Google Shape;340;g3e11ee8fc72_0_2"/>
          <p:cNvSpPr/>
          <p:nvPr/>
        </p:nvSpPr>
        <p:spPr>
          <a:xfrm>
            <a:off x="6182633" y="3751145"/>
            <a:ext cx="2547000" cy="2225400"/>
          </a:xfrm>
          <a:prstGeom prst="roundRect">
            <a:avLst>
              <a:gd fmla="val 8333" name="adj"/>
            </a:avLst>
          </a:prstGeom>
          <a:solidFill>
            <a:srgbClr val="D8C0FF">
              <a:alpha val="2980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g3e11ee8fc72_0_2"/>
          <p:cNvSpPr txBox="1"/>
          <p:nvPr>
            <p:ph idx="1" type="body"/>
          </p:nvPr>
        </p:nvSpPr>
        <p:spPr>
          <a:xfrm>
            <a:off x="6364708" y="3897325"/>
            <a:ext cx="2176500" cy="15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b="1" lang="en-GB" sz="1800">
                <a:solidFill>
                  <a:schemeClr val="dk2"/>
                </a:solidFill>
              </a:rPr>
              <a:t>Keep clear records of everything</a:t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ctr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n-GB" sz="1420"/>
              <a:t>If you can't evidence it, it's as good as not having done it. </a:t>
            </a:r>
            <a:br>
              <a:rPr lang="en-GB" sz="1420"/>
            </a:br>
            <a:endParaRPr sz="1420"/>
          </a:p>
          <a:p>
            <a:pPr indent="-213360" lvl="0" marL="342900" rtl="0" algn="ctr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20"/>
              <a:buFont typeface="Arial"/>
              <a:buNone/>
            </a:pPr>
            <a:r>
              <a:t/>
            </a:r>
            <a:endParaRPr sz="1420"/>
          </a:p>
        </p:txBody>
      </p:sp>
      <p:sp>
        <p:nvSpPr>
          <p:cNvPr id="342" name="Google Shape;342;g3e11ee8fc72_0_2"/>
          <p:cNvSpPr/>
          <p:nvPr/>
        </p:nvSpPr>
        <p:spPr>
          <a:xfrm>
            <a:off x="8902850" y="3695250"/>
            <a:ext cx="2547000" cy="2225400"/>
          </a:xfrm>
          <a:prstGeom prst="roundRect">
            <a:avLst>
              <a:gd fmla="val 8333" name="adj"/>
            </a:avLst>
          </a:prstGeom>
          <a:solidFill>
            <a:srgbClr val="1370ED">
              <a:alpha val="784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g3e11ee8fc72_0_2"/>
          <p:cNvSpPr txBox="1"/>
          <p:nvPr>
            <p:ph idx="1" type="body"/>
          </p:nvPr>
        </p:nvSpPr>
        <p:spPr>
          <a:xfrm>
            <a:off x="8982650" y="3851075"/>
            <a:ext cx="2387400" cy="19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b="1" lang="en-GB" sz="1800">
                <a:solidFill>
                  <a:schemeClr val="dk2"/>
                </a:solidFill>
              </a:rPr>
              <a:t>Put systems in place to stay on top of it all</a:t>
            </a:r>
            <a:endParaRPr b="1" sz="1800">
              <a:solidFill>
                <a:schemeClr val="dk2"/>
              </a:solidFill>
            </a:endParaRPr>
          </a:p>
          <a:p>
            <a:pPr indent="0" lvl="0" marL="0" rtl="0" algn="ctr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n-GB" sz="1420"/>
              <a:t>Centralising your records, policies and people data in one place makes compliance simpler and less stressful.</a:t>
            </a:r>
            <a:endParaRPr sz="1420"/>
          </a:p>
          <a:p>
            <a:pPr indent="-213360" lvl="0" marL="342900" rtl="0" algn="ctr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20"/>
              <a:buFont typeface="Arial"/>
              <a:buNone/>
            </a:pPr>
            <a:r>
              <a:t/>
            </a:r>
            <a:endParaRPr sz="142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12"/>
          <p:cNvSpPr txBox="1"/>
          <p:nvPr>
            <p:ph type="title"/>
          </p:nvPr>
        </p:nvSpPr>
        <p:spPr>
          <a:xfrm>
            <a:off x="850632" y="2506282"/>
            <a:ext cx="10490735" cy="18454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800"/>
              <a:buFont typeface="Rubik"/>
              <a:buNone/>
            </a:pPr>
            <a:r>
              <a:rPr b="1" lang="en-GB" sz="8800">
                <a:solidFill>
                  <a:srgbClr val="232323"/>
                </a:solidFill>
                <a:latin typeface="Rubik"/>
                <a:ea typeface="Rubik"/>
                <a:cs typeface="Rubik"/>
                <a:sym typeface="Rubik"/>
              </a:rPr>
              <a:t>Q&amp;A</a:t>
            </a:r>
            <a:endParaRPr>
              <a:solidFill>
                <a:srgbClr val="232323"/>
              </a:solidFill>
            </a:endParaRPr>
          </a:p>
        </p:txBody>
      </p:sp>
      <p:sp>
        <p:nvSpPr>
          <p:cNvPr id="349" name="Google Shape;349;p12"/>
          <p:cNvSpPr txBox="1"/>
          <p:nvPr>
            <p:ph idx="2" type="body"/>
          </p:nvPr>
        </p:nvSpPr>
        <p:spPr>
          <a:xfrm>
            <a:off x="9358312" y="6429375"/>
            <a:ext cx="2700338" cy="314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"/>
          <p:cNvSpPr txBox="1"/>
          <p:nvPr>
            <p:ph type="title"/>
          </p:nvPr>
        </p:nvSpPr>
        <p:spPr>
          <a:xfrm>
            <a:off x="4125468" y="320675"/>
            <a:ext cx="3941064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909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400"/>
              <a:buFont typeface="Rubik"/>
              <a:buNone/>
            </a:pPr>
            <a:r>
              <a:rPr lang="en-GB" sz="4400">
                <a:solidFill>
                  <a:srgbClr val="232323"/>
                </a:solidFill>
                <a:latin typeface="Rubik"/>
                <a:ea typeface="Rubik"/>
                <a:cs typeface="Rubik"/>
                <a:sym typeface="Rubik"/>
              </a:rPr>
              <a:t>Our speakers</a:t>
            </a:r>
            <a:endParaRPr>
              <a:solidFill>
                <a:srgbClr val="232323"/>
              </a:solidFill>
            </a:endParaRPr>
          </a:p>
        </p:txBody>
      </p:sp>
      <p:sp>
        <p:nvSpPr>
          <p:cNvPr id="161" name="Google Shape;161;p3"/>
          <p:cNvSpPr txBox="1"/>
          <p:nvPr/>
        </p:nvSpPr>
        <p:spPr>
          <a:xfrm>
            <a:off x="1883775" y="4092140"/>
            <a:ext cx="2472900" cy="9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i="0" lang="en-GB" sz="1350" u="none" cap="none" strike="noStrike">
                <a:solidFill>
                  <a:srgbClr val="FFFFFF"/>
                </a:solidFill>
                <a:highlight>
                  <a:srgbClr val="1370ED"/>
                </a:highlight>
                <a:latin typeface="Rubik"/>
                <a:ea typeface="Rubik"/>
                <a:cs typeface="Rubik"/>
                <a:sym typeface="Rubik"/>
              </a:rPr>
              <a:t>Jemma Fairclough-Haynes</a:t>
            </a:r>
            <a:r>
              <a:rPr b="0" i="0" lang="en-GB" sz="1350" u="none" cap="none" strike="noStrike">
                <a:solidFill>
                  <a:srgbClr val="FFFFFF"/>
                </a:solidFill>
                <a:highlight>
                  <a:srgbClr val="1370ED"/>
                </a:highlight>
                <a:latin typeface="Rubik"/>
                <a:ea typeface="Rubik"/>
                <a:cs typeface="Rubik"/>
                <a:sym typeface="Rubik"/>
              </a:rPr>
              <a:t>, CEO &amp; Employment Law specialist, Orchard Employment Law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3"/>
          <p:cNvSpPr txBox="1"/>
          <p:nvPr/>
        </p:nvSpPr>
        <p:spPr>
          <a:xfrm>
            <a:off x="4859542" y="4149100"/>
            <a:ext cx="2472900" cy="7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i="0" lang="en-GB" sz="1350" u="none" cap="none" strike="noStrike">
                <a:solidFill>
                  <a:srgbClr val="FFFFFF"/>
                </a:solidFill>
                <a:highlight>
                  <a:srgbClr val="1370ED"/>
                </a:highlight>
                <a:latin typeface="Rubik"/>
                <a:ea typeface="Rubik"/>
                <a:cs typeface="Rubik"/>
                <a:sym typeface="Rubik"/>
              </a:rPr>
              <a:t>Juliet Irving</a:t>
            </a:r>
            <a:r>
              <a:rPr b="0" i="0" lang="en-GB" sz="1350" u="none" cap="none" strike="noStrike">
                <a:solidFill>
                  <a:srgbClr val="FFFFFF"/>
                </a:solidFill>
                <a:highlight>
                  <a:srgbClr val="1370ED"/>
                </a:highlight>
                <a:latin typeface="Rubik"/>
                <a:ea typeface="Rubik"/>
                <a:cs typeface="Rubik"/>
                <a:sym typeface="Rubik"/>
              </a:rPr>
              <a:t>,</a:t>
            </a:r>
            <a:endParaRPr b="0" i="0" sz="1350" u="none" cap="none" strike="noStrike">
              <a:solidFill>
                <a:srgbClr val="FFFFFF"/>
              </a:solidFill>
              <a:highlight>
                <a:srgbClr val="1370ED"/>
              </a:highlight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0" i="0" lang="en-GB" sz="1350" u="none" cap="none" strike="noStrike">
                <a:solidFill>
                  <a:srgbClr val="FFFFFF"/>
                </a:solidFill>
                <a:highlight>
                  <a:srgbClr val="1370ED"/>
                </a:highlight>
                <a:latin typeface="Rubik"/>
                <a:ea typeface="Rubik"/>
                <a:cs typeface="Rubik"/>
                <a:sym typeface="Rubik"/>
              </a:rPr>
              <a:t>Director of HR Operations, Impact HR</a:t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3"/>
          <p:cNvSpPr txBox="1"/>
          <p:nvPr/>
        </p:nvSpPr>
        <p:spPr>
          <a:xfrm>
            <a:off x="7835317" y="4149100"/>
            <a:ext cx="2472900" cy="7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1" i="0" lang="en-GB" sz="1350" u="none" cap="none" strike="noStrike">
                <a:solidFill>
                  <a:srgbClr val="FFFFFF"/>
                </a:solidFill>
                <a:highlight>
                  <a:srgbClr val="1370ED"/>
                </a:highlight>
                <a:latin typeface="Rubik"/>
                <a:ea typeface="Rubik"/>
                <a:cs typeface="Rubik"/>
                <a:sym typeface="Rubik"/>
              </a:rPr>
              <a:t>Oli Moreton</a:t>
            </a:r>
            <a:endParaRPr b="0" i="0" sz="1350" u="none" cap="none" strike="noStrike">
              <a:solidFill>
                <a:srgbClr val="FFFFFF"/>
              </a:solidFill>
              <a:highlight>
                <a:srgbClr val="1370ED"/>
              </a:highlight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0" i="0" lang="en-GB" sz="1350" u="none" cap="none" strike="noStrike">
                <a:solidFill>
                  <a:srgbClr val="FFFFFF"/>
                </a:solidFill>
                <a:highlight>
                  <a:srgbClr val="1370ED"/>
                </a:highlight>
                <a:latin typeface="Rubik"/>
                <a:ea typeface="Rubik"/>
                <a:cs typeface="Rubik"/>
                <a:sym typeface="Rubik"/>
              </a:rPr>
              <a:t>Senior Associate,</a:t>
            </a:r>
            <a:endParaRPr b="0" i="0" sz="1350" u="none" cap="none" strike="noStrike">
              <a:solidFill>
                <a:srgbClr val="FFFFFF"/>
              </a:solidFill>
              <a:highlight>
                <a:srgbClr val="1370ED"/>
              </a:highlight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b="0" i="0" lang="en-GB" sz="1350" u="none" cap="none" strike="noStrike">
                <a:solidFill>
                  <a:srgbClr val="FFFFFF"/>
                </a:solidFill>
                <a:highlight>
                  <a:srgbClr val="1370ED"/>
                </a:highlight>
                <a:latin typeface="Rubik"/>
                <a:ea typeface="Rubik"/>
                <a:cs typeface="Rubik"/>
                <a:sym typeface="Rubik"/>
              </a:rPr>
              <a:t>Littler</a:t>
            </a:r>
            <a:endParaRPr b="0" i="0" sz="1350" u="none" cap="none" strike="noStrike">
              <a:solidFill>
                <a:srgbClr val="FFFFFF"/>
              </a:solidFill>
              <a:highlight>
                <a:srgbClr val="1370ED"/>
              </a:highlight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3"/>
          <p:cNvSpPr txBox="1"/>
          <p:nvPr>
            <p:ph type="title"/>
          </p:nvPr>
        </p:nvSpPr>
        <p:spPr>
          <a:xfrm>
            <a:off x="818321" y="2373147"/>
            <a:ext cx="3641333" cy="211170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909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ubik"/>
              <a:buNone/>
            </a:pPr>
            <a:r>
              <a:rPr b="1" lang="en-GB" sz="4400">
                <a:solidFill>
                  <a:srgbClr val="232323"/>
                </a:solidFill>
                <a:latin typeface="Rubik"/>
                <a:ea typeface="Rubik"/>
                <a:cs typeface="Rubik"/>
                <a:sym typeface="Rubik"/>
              </a:rPr>
              <a:t>Thank you</a:t>
            </a:r>
            <a:endParaRPr>
              <a:solidFill>
                <a:srgbClr val="232323"/>
              </a:solidFill>
            </a:endParaRPr>
          </a:p>
        </p:txBody>
      </p:sp>
      <p:sp>
        <p:nvSpPr>
          <p:cNvPr id="355" name="Google Shape;355;p13"/>
          <p:cNvSpPr txBox="1"/>
          <p:nvPr>
            <p:ph idx="1" type="body"/>
          </p:nvPr>
        </p:nvSpPr>
        <p:spPr>
          <a:xfrm>
            <a:off x="5786164" y="2095428"/>
            <a:ext cx="5773232" cy="26671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85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sz="1800"/>
              <a:t>Webinar recording to be shared and available on our website. </a:t>
            </a:r>
            <a:br>
              <a:rPr lang="en-GB" sz="1800"/>
            </a:br>
            <a:endParaRPr sz="1800"/>
          </a:p>
          <a:p>
            <a:pPr indent="-285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GB" sz="1800"/>
              <a:t>Don’t forget about those free resources and to keep an eye out for our employment law for line managers course.</a:t>
            </a:r>
            <a:br>
              <a:rPr lang="en-GB" sz="1800"/>
            </a:br>
            <a:endParaRPr sz="1800"/>
          </a:p>
          <a:p>
            <a:pPr indent="-285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GB" sz="1800"/>
              <a:t>We’ll share contact details for our speakers if you want to get in touch for HR support or employment law advice.</a:t>
            </a:r>
            <a:endParaRPr sz="18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1800"/>
          </a:p>
        </p:txBody>
      </p:sp>
      <p:sp>
        <p:nvSpPr>
          <p:cNvPr id="356" name="Google Shape;356;p13"/>
          <p:cNvSpPr txBox="1"/>
          <p:nvPr>
            <p:ph idx="2" type="body"/>
          </p:nvPr>
        </p:nvSpPr>
        <p:spPr>
          <a:xfrm>
            <a:off x="9358312" y="6429375"/>
            <a:ext cx="2700338" cy="3143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"/>
          <p:cNvSpPr txBox="1"/>
          <p:nvPr>
            <p:ph type="title"/>
          </p:nvPr>
        </p:nvSpPr>
        <p:spPr>
          <a:xfrm>
            <a:off x="622378" y="2373147"/>
            <a:ext cx="3900636" cy="211170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Rubik"/>
              <a:buNone/>
            </a:pPr>
            <a:r>
              <a:rPr b="1" lang="en-GB" sz="4000">
                <a:solidFill>
                  <a:srgbClr val="232323"/>
                </a:solidFill>
                <a:latin typeface="Rubik"/>
                <a:ea typeface="Rubik"/>
                <a:cs typeface="Rubik"/>
                <a:sym typeface="Rubik"/>
              </a:rPr>
              <a:t>Housekeeping</a:t>
            </a:r>
            <a:endParaRPr>
              <a:solidFill>
                <a:srgbClr val="232323"/>
              </a:solidFill>
            </a:endParaRPr>
          </a:p>
        </p:txBody>
      </p:sp>
      <p:sp>
        <p:nvSpPr>
          <p:cNvPr id="169" name="Google Shape;169;p2"/>
          <p:cNvSpPr txBox="1"/>
          <p:nvPr>
            <p:ph idx="1" type="body"/>
          </p:nvPr>
        </p:nvSpPr>
        <p:spPr>
          <a:xfrm>
            <a:off x="6096000" y="823238"/>
            <a:ext cx="5215459" cy="5113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333375" lvl="0" marL="3429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GB" sz="2000"/>
              <a:t>On the right side, you can switch between </a:t>
            </a:r>
            <a:r>
              <a:rPr b="1" lang="en-GB" sz="2000"/>
              <a:t>Chat</a:t>
            </a:r>
            <a:r>
              <a:rPr lang="en-GB" sz="2000"/>
              <a:t>, </a:t>
            </a:r>
            <a:r>
              <a:rPr b="1" lang="en-GB" sz="2000"/>
              <a:t>Q&amp;A</a:t>
            </a:r>
            <a:r>
              <a:rPr lang="en-GB" sz="2000"/>
              <a:t> and ‘</a:t>
            </a:r>
            <a:r>
              <a:rPr b="1" lang="en-GB" sz="2000"/>
              <a:t>Docs</a:t>
            </a:r>
            <a:r>
              <a:rPr lang="en-GB" sz="2000"/>
              <a:t>’ where you’ll find links and free resources. </a:t>
            </a:r>
            <a:br>
              <a:rPr lang="en-GB" sz="2000"/>
            </a:br>
            <a:endParaRPr sz="2000"/>
          </a:p>
          <a:p>
            <a:pPr indent="-333375" lvl="0" marL="3429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b="1" lang="en-GB" sz="2000"/>
              <a:t>Live polls</a:t>
            </a:r>
            <a:r>
              <a:rPr lang="en-GB" sz="2000"/>
              <a:t> will appear in a tab in the same place (right side of screen) where you can choose and s</a:t>
            </a:r>
            <a:r>
              <a:rPr lang="en-GB" sz="2000"/>
              <a:t>ubmit your responses.</a:t>
            </a:r>
            <a:br>
              <a:rPr lang="en-GB" sz="2000"/>
            </a:br>
            <a:endParaRPr/>
          </a:p>
          <a:p>
            <a:pPr indent="-333375" lvl="0" marL="3429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GB" sz="2000"/>
              <a:t>Put your questions throughout in the </a:t>
            </a:r>
            <a:r>
              <a:rPr b="1" lang="en-GB" sz="2000"/>
              <a:t>Q&amp;A tab</a:t>
            </a:r>
            <a:r>
              <a:rPr lang="en-GB" sz="2000"/>
              <a:t> and we’ll answer some of them at the end. </a:t>
            </a:r>
            <a:br>
              <a:rPr lang="en-GB" sz="2000"/>
            </a:br>
            <a:endParaRPr sz="2000"/>
          </a:p>
          <a:p>
            <a:pPr indent="-333375" lvl="0" marL="3429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GB" sz="2000"/>
              <a:t>Learn more about our </a:t>
            </a:r>
            <a:r>
              <a:rPr b="1" lang="en-GB" sz="2000"/>
              <a:t>speakers</a:t>
            </a:r>
            <a:r>
              <a:rPr lang="en-GB" sz="2000"/>
              <a:t> by changing tabs in the </a:t>
            </a:r>
            <a:r>
              <a:rPr b="1" lang="en-GB" sz="2000"/>
              <a:t>top left</a:t>
            </a:r>
            <a:r>
              <a:rPr lang="en-GB" sz="2000"/>
              <a:t>. </a:t>
            </a:r>
            <a:endParaRPr sz="2000"/>
          </a:p>
          <a:p>
            <a:pPr indent="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-333375" lvl="0" marL="3429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GB" sz="2000"/>
              <a:t>Session is being </a:t>
            </a:r>
            <a:r>
              <a:rPr b="1" lang="en-GB" sz="2000"/>
              <a:t>recorded</a:t>
            </a:r>
            <a:r>
              <a:rPr lang="en-GB" sz="2000"/>
              <a:t>. We will share afterwards.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"/>
          <p:cNvSpPr txBox="1"/>
          <p:nvPr>
            <p:ph type="title"/>
          </p:nvPr>
        </p:nvSpPr>
        <p:spPr>
          <a:xfrm>
            <a:off x="818321" y="2373147"/>
            <a:ext cx="3641333" cy="211170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909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ubik"/>
              <a:buNone/>
            </a:pPr>
            <a:r>
              <a:rPr b="1" lang="en-GB" sz="4400">
                <a:solidFill>
                  <a:srgbClr val="232323"/>
                </a:solidFill>
                <a:latin typeface="Rubik"/>
                <a:ea typeface="Rubik"/>
                <a:cs typeface="Rubik"/>
                <a:sym typeface="Rubik"/>
              </a:rPr>
              <a:t>Agenda</a:t>
            </a:r>
            <a:endParaRPr b="1">
              <a:solidFill>
                <a:srgbClr val="232323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75" name="Google Shape;175;p4"/>
          <p:cNvSpPr txBox="1"/>
          <p:nvPr>
            <p:ph idx="1" type="body"/>
          </p:nvPr>
        </p:nvSpPr>
        <p:spPr>
          <a:xfrm>
            <a:off x="6096000" y="2107750"/>
            <a:ext cx="4455600" cy="264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3655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</a:pPr>
            <a:r>
              <a:rPr b="1" lang="en-GB" sz="1900"/>
              <a:t>April </a:t>
            </a:r>
            <a:r>
              <a:rPr lang="en-GB" sz="1900"/>
              <a:t>employment law changes and practical next steps </a:t>
            </a:r>
            <a:br>
              <a:rPr lang="en-GB" sz="1900"/>
            </a:br>
            <a:endParaRPr sz="1900"/>
          </a:p>
          <a:p>
            <a:pPr indent="-33655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</a:pPr>
            <a:r>
              <a:rPr lang="en-GB" sz="1900"/>
              <a:t>The </a:t>
            </a:r>
            <a:r>
              <a:rPr b="1" lang="en-GB" sz="1900"/>
              <a:t>Fair Work Agency</a:t>
            </a:r>
            <a:r>
              <a:rPr lang="en-GB" sz="1900"/>
              <a:t> and what it means for your business</a:t>
            </a:r>
            <a:endParaRPr sz="1900"/>
          </a:p>
          <a:p>
            <a:pPr indent="-33655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</a:pPr>
            <a:r>
              <a:rPr lang="en-GB" sz="1900"/>
              <a:t>What changes are coming in </a:t>
            </a:r>
            <a:r>
              <a:rPr b="1" lang="en-GB" sz="1900"/>
              <a:t>October</a:t>
            </a:r>
            <a:r>
              <a:rPr lang="en-GB" sz="1900"/>
              <a:t> and how to prepare </a:t>
            </a:r>
            <a:endParaRPr sz="1900"/>
          </a:p>
          <a:p>
            <a:pPr indent="-33655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</a:pPr>
            <a:r>
              <a:rPr lang="en-GB" sz="1900"/>
              <a:t>A live </a:t>
            </a:r>
            <a:r>
              <a:rPr b="1" lang="en-GB" sz="1900"/>
              <a:t>Q&amp;A</a:t>
            </a:r>
            <a:endParaRPr b="1" sz="700"/>
          </a:p>
          <a:p>
            <a:pPr indent="-215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r>
              <a:t/>
            </a:r>
            <a:endParaRPr sz="7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f28c6d60e6_0_2"/>
          <p:cNvSpPr txBox="1"/>
          <p:nvPr>
            <p:ph type="title"/>
          </p:nvPr>
        </p:nvSpPr>
        <p:spPr>
          <a:xfrm>
            <a:off x="678700" y="454250"/>
            <a:ext cx="10308000" cy="13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83333"/>
              <a:buFont typeface="Rubik"/>
              <a:buNone/>
            </a:pPr>
            <a:r>
              <a:rPr b="1" lang="en-GB">
                <a:solidFill>
                  <a:srgbClr val="232323"/>
                </a:solidFill>
                <a:latin typeface="Rubik"/>
                <a:ea typeface="Rubik"/>
                <a:cs typeface="Rubik"/>
                <a:sym typeface="Rubik"/>
              </a:rPr>
              <a:t>What changed in April 2026?</a:t>
            </a:r>
            <a:endParaRPr b="1">
              <a:solidFill>
                <a:srgbClr val="232323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42857"/>
              <a:buFont typeface="Rubik"/>
              <a:buNone/>
            </a:pPr>
            <a:r>
              <a:rPr b="1" lang="en-GB" sz="2800">
                <a:solidFill>
                  <a:srgbClr val="1370ED"/>
                </a:solidFill>
                <a:latin typeface="Rubik"/>
                <a:ea typeface="Rubik"/>
                <a:cs typeface="Rubik"/>
                <a:sym typeface="Rubik"/>
              </a:rPr>
              <a:t>And what to do about it…</a:t>
            </a:r>
            <a:endParaRPr b="1" sz="4000">
              <a:solidFill>
                <a:srgbClr val="1370ED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181" name="Google Shape;181;g3f28c6d60e6_0_2"/>
          <p:cNvSpPr/>
          <p:nvPr/>
        </p:nvSpPr>
        <p:spPr>
          <a:xfrm>
            <a:off x="1566300" y="2162575"/>
            <a:ext cx="3618600" cy="802200"/>
          </a:xfrm>
          <a:prstGeom prst="roundRect">
            <a:avLst>
              <a:gd fmla="val 16667" name="adj"/>
            </a:avLst>
          </a:prstGeom>
          <a:solidFill>
            <a:srgbClr val="D8C0FF">
              <a:alpha val="2980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Paternity leave + ordinary parental leave are now day-one rights + a new bereaved partner’s paternity leave. 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2" name="Google Shape;182;g3f28c6d60e6_0_2"/>
          <p:cNvCxnSpPr/>
          <p:nvPr/>
        </p:nvCxnSpPr>
        <p:spPr>
          <a:xfrm flipH="1" rot="10800000">
            <a:off x="5576000" y="2504475"/>
            <a:ext cx="1040100" cy="6300"/>
          </a:xfrm>
          <a:prstGeom prst="straightConnector1">
            <a:avLst/>
          </a:prstGeom>
          <a:noFill/>
          <a:ln cap="flat" cmpd="sng" w="28575">
            <a:solidFill>
              <a:schemeClr val="accent6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83" name="Google Shape;183;g3f28c6d60e6_0_2"/>
          <p:cNvSpPr/>
          <p:nvPr/>
        </p:nvSpPr>
        <p:spPr>
          <a:xfrm>
            <a:off x="7007100" y="2162575"/>
            <a:ext cx="3618600" cy="8022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Review and update your family leave policies and communicate changes to managers.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4" name="Google Shape;184;g3f28c6d60e6_0_2"/>
          <p:cNvCxnSpPr/>
          <p:nvPr/>
        </p:nvCxnSpPr>
        <p:spPr>
          <a:xfrm flipH="1" rot="10800000">
            <a:off x="5576000" y="3764825"/>
            <a:ext cx="1040100" cy="6300"/>
          </a:xfrm>
          <a:prstGeom prst="straightConnector1">
            <a:avLst/>
          </a:prstGeom>
          <a:noFill/>
          <a:ln cap="flat" cmpd="sng" w="28575">
            <a:solidFill>
              <a:schemeClr val="accent6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85" name="Google Shape;185;g3f28c6d60e6_0_2"/>
          <p:cNvSpPr/>
          <p:nvPr/>
        </p:nvSpPr>
        <p:spPr>
          <a:xfrm>
            <a:off x="1566300" y="3366875"/>
            <a:ext cx="3618600" cy="802200"/>
          </a:xfrm>
          <a:prstGeom prst="roundRect">
            <a:avLst>
              <a:gd fmla="val 16667" name="adj"/>
            </a:avLst>
          </a:prstGeom>
          <a:solidFill>
            <a:srgbClr val="D8C0FF">
              <a:alpha val="2980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Whistleblowing protections expanded to include sexual harassment. 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g3f28c6d60e6_0_2"/>
          <p:cNvSpPr/>
          <p:nvPr/>
        </p:nvSpPr>
        <p:spPr>
          <a:xfrm>
            <a:off x="7007100" y="3332925"/>
            <a:ext cx="3618600" cy="11430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Review and update your whistleblowing policy and train managers on how to deal with allegations.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g3f28c6d60e6_0_2"/>
          <p:cNvSpPr/>
          <p:nvPr/>
        </p:nvSpPr>
        <p:spPr>
          <a:xfrm>
            <a:off x="1566300" y="4914125"/>
            <a:ext cx="3618600" cy="802200"/>
          </a:xfrm>
          <a:prstGeom prst="roundRect">
            <a:avLst>
              <a:gd fmla="val 16667" name="adj"/>
            </a:avLst>
          </a:prstGeom>
          <a:solidFill>
            <a:srgbClr val="D8C0FF">
              <a:alpha val="2980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Collective redundancy protective award increased.</a:t>
            </a:r>
            <a:endParaRPr b="1" i="0" sz="1400" u="none" cap="none" strike="noStrike">
              <a:solidFill>
                <a:srgbClr val="000000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cxnSp>
        <p:nvCxnSpPr>
          <p:cNvPr id="188" name="Google Shape;188;g3f28c6d60e6_0_2"/>
          <p:cNvCxnSpPr/>
          <p:nvPr/>
        </p:nvCxnSpPr>
        <p:spPr>
          <a:xfrm flipH="1" rot="10800000">
            <a:off x="5576000" y="5312075"/>
            <a:ext cx="1040100" cy="6300"/>
          </a:xfrm>
          <a:prstGeom prst="straightConnector1">
            <a:avLst/>
          </a:prstGeom>
          <a:noFill/>
          <a:ln cap="flat" cmpd="sng" w="28575">
            <a:solidFill>
              <a:schemeClr val="accent6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89" name="Google Shape;189;g3f28c6d60e6_0_2"/>
          <p:cNvSpPr/>
          <p:nvPr/>
        </p:nvSpPr>
        <p:spPr>
          <a:xfrm>
            <a:off x="7007100" y="4844075"/>
            <a:ext cx="3618600" cy="942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Make sure you have a clear redundancy policy in place and are compliant with ACAS. </a:t>
            </a:r>
            <a:endParaRPr b="0" i="0" sz="1400" u="none" cap="none" strike="noStrike">
              <a:solidFill>
                <a:srgbClr val="000000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f28c6d60e6_0_21"/>
          <p:cNvSpPr/>
          <p:nvPr/>
        </p:nvSpPr>
        <p:spPr>
          <a:xfrm>
            <a:off x="1517050" y="2252425"/>
            <a:ext cx="3362400" cy="942300"/>
          </a:xfrm>
          <a:prstGeom prst="roundRect">
            <a:avLst>
              <a:gd fmla="val 16667" name="adj"/>
            </a:avLst>
          </a:prstGeom>
          <a:solidFill>
            <a:srgbClr val="D8C0FF">
              <a:alpha val="2980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Trade union recognition process will be simplified.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5" name="Google Shape;195;g3f28c6d60e6_0_21"/>
          <p:cNvCxnSpPr/>
          <p:nvPr/>
        </p:nvCxnSpPr>
        <p:spPr>
          <a:xfrm flipH="1" rot="10800000">
            <a:off x="5240375" y="2720425"/>
            <a:ext cx="1040100" cy="6300"/>
          </a:xfrm>
          <a:prstGeom prst="straightConnector1">
            <a:avLst/>
          </a:prstGeom>
          <a:noFill/>
          <a:ln cap="flat" cmpd="sng" w="28575">
            <a:solidFill>
              <a:schemeClr val="accent6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96" name="Google Shape;196;g3f28c6d60e6_0_21"/>
          <p:cNvSpPr/>
          <p:nvPr/>
        </p:nvSpPr>
        <p:spPr>
          <a:xfrm>
            <a:off x="6641400" y="2174425"/>
            <a:ext cx="3362400" cy="10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Start preparing now for recognition scenarios and build an understanding of how trade unions operate.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7" name="Google Shape;197;g3f28c6d60e6_0_21"/>
          <p:cNvCxnSpPr/>
          <p:nvPr/>
        </p:nvCxnSpPr>
        <p:spPr>
          <a:xfrm flipH="1" rot="10800000">
            <a:off x="5270450" y="4037350"/>
            <a:ext cx="1040100" cy="6300"/>
          </a:xfrm>
          <a:prstGeom prst="straightConnector1">
            <a:avLst/>
          </a:prstGeom>
          <a:noFill/>
          <a:ln cap="flat" cmpd="sng" w="28575">
            <a:solidFill>
              <a:schemeClr val="accent6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98" name="Google Shape;198;g3f28c6d60e6_0_21"/>
          <p:cNvSpPr/>
          <p:nvPr/>
        </p:nvSpPr>
        <p:spPr>
          <a:xfrm>
            <a:off x="1517050" y="3496900"/>
            <a:ext cx="3362400" cy="1087200"/>
          </a:xfrm>
          <a:prstGeom prst="roundRect">
            <a:avLst>
              <a:gd fmla="val 16667" name="adj"/>
            </a:avLst>
          </a:prstGeom>
          <a:solidFill>
            <a:srgbClr val="D8C0FF">
              <a:alpha val="2980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Gender equality and menopause support action plans. 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g3f28c6d60e6_0_21"/>
          <p:cNvSpPr/>
          <p:nvPr/>
        </p:nvSpPr>
        <p:spPr>
          <a:xfrm>
            <a:off x="6701550" y="3526813"/>
            <a:ext cx="3362400" cy="10872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If you have 250+ employees, start working on these now. It’s voluntary but will be mandatory in 2027.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g3f28c6d60e6_0_21"/>
          <p:cNvSpPr/>
          <p:nvPr/>
        </p:nvSpPr>
        <p:spPr>
          <a:xfrm>
            <a:off x="1517050" y="4886275"/>
            <a:ext cx="3362400" cy="874500"/>
          </a:xfrm>
          <a:prstGeom prst="roundRect">
            <a:avLst>
              <a:gd fmla="val 16667" name="adj"/>
            </a:avLst>
          </a:prstGeom>
          <a:solidFill>
            <a:srgbClr val="D8C0FF">
              <a:alpha val="2980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Living and minimum wage increased.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1" name="Google Shape;201;g3f28c6d60e6_0_21"/>
          <p:cNvCxnSpPr/>
          <p:nvPr/>
        </p:nvCxnSpPr>
        <p:spPr>
          <a:xfrm flipH="1" rot="10800000">
            <a:off x="5270450" y="5354275"/>
            <a:ext cx="1040100" cy="6300"/>
          </a:xfrm>
          <a:prstGeom prst="straightConnector1">
            <a:avLst/>
          </a:prstGeom>
          <a:noFill/>
          <a:ln cap="flat" cmpd="sng" w="28575">
            <a:solidFill>
              <a:schemeClr val="accent6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202" name="Google Shape;202;g3f28c6d60e6_0_21"/>
          <p:cNvSpPr/>
          <p:nvPr/>
        </p:nvSpPr>
        <p:spPr>
          <a:xfrm>
            <a:off x="6701550" y="4911888"/>
            <a:ext cx="3362400" cy="8745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Check payroll. Is everyone being paid the correct rate? Factor in unpaid time, deductions and uniform costs.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g3f28c6d60e6_0_21"/>
          <p:cNvSpPr txBox="1"/>
          <p:nvPr>
            <p:ph type="title"/>
          </p:nvPr>
        </p:nvSpPr>
        <p:spPr>
          <a:xfrm>
            <a:off x="678700" y="454250"/>
            <a:ext cx="10308000" cy="13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83333"/>
              <a:buFont typeface="Rubik"/>
              <a:buNone/>
            </a:pPr>
            <a:r>
              <a:rPr b="1" lang="en-GB">
                <a:solidFill>
                  <a:srgbClr val="232323"/>
                </a:solidFill>
                <a:latin typeface="Rubik"/>
                <a:ea typeface="Rubik"/>
                <a:cs typeface="Rubik"/>
                <a:sym typeface="Rubik"/>
              </a:rPr>
              <a:t>What changed in April 2026?</a:t>
            </a:r>
            <a:endParaRPr b="1">
              <a:solidFill>
                <a:srgbClr val="232323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42857"/>
              <a:buFont typeface="Rubik"/>
              <a:buNone/>
            </a:pPr>
            <a:r>
              <a:rPr b="1" lang="en-GB" sz="2800">
                <a:solidFill>
                  <a:srgbClr val="1370ED"/>
                </a:solidFill>
                <a:latin typeface="Rubik"/>
                <a:ea typeface="Rubik"/>
                <a:cs typeface="Rubik"/>
                <a:sym typeface="Rubik"/>
              </a:rPr>
              <a:t>And what to do about it…</a:t>
            </a:r>
            <a:endParaRPr b="1" sz="4000">
              <a:solidFill>
                <a:srgbClr val="1370ED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dab9890985_0_2"/>
          <p:cNvSpPr txBox="1"/>
          <p:nvPr>
            <p:ph type="title"/>
          </p:nvPr>
        </p:nvSpPr>
        <p:spPr>
          <a:xfrm>
            <a:off x="621750" y="610027"/>
            <a:ext cx="10308000" cy="104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20000"/>
              <a:buFont typeface="Rubik"/>
              <a:buNone/>
            </a:pPr>
            <a:r>
              <a:rPr b="1" lang="en-GB">
                <a:solidFill>
                  <a:srgbClr val="232323"/>
                </a:solidFill>
                <a:latin typeface="Rubik"/>
                <a:ea typeface="Rubik"/>
                <a:cs typeface="Rubik"/>
                <a:sym typeface="Rubik"/>
              </a:rPr>
              <a:t>Other important things to consider…</a:t>
            </a:r>
            <a:endParaRPr b="1" sz="4000">
              <a:solidFill>
                <a:srgbClr val="232323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09" name="Google Shape;209;g3dab9890985_0_2"/>
          <p:cNvSpPr/>
          <p:nvPr/>
        </p:nvSpPr>
        <p:spPr>
          <a:xfrm>
            <a:off x="966013" y="2107000"/>
            <a:ext cx="4185900" cy="1761900"/>
          </a:xfrm>
          <a:prstGeom prst="roundRect">
            <a:avLst>
              <a:gd fmla="val 8333" name="adj"/>
            </a:avLst>
          </a:prstGeom>
          <a:solidFill>
            <a:srgbClr val="1370ED">
              <a:alpha val="784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g3dab9890985_0_2"/>
          <p:cNvSpPr txBox="1"/>
          <p:nvPr>
            <p:ph idx="1" type="body"/>
          </p:nvPr>
        </p:nvSpPr>
        <p:spPr>
          <a:xfrm>
            <a:off x="1214263" y="2361200"/>
            <a:ext cx="3661500" cy="12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n-GB" sz="1400"/>
              <a:t>The only change mentioned so far that’s directly applicable in </a:t>
            </a:r>
            <a:r>
              <a:rPr b="1" lang="en-GB" sz="1400"/>
              <a:t>Northern Ireland</a:t>
            </a:r>
            <a:r>
              <a:rPr lang="en-GB" sz="1400"/>
              <a:t> was the </a:t>
            </a:r>
            <a:r>
              <a:rPr b="1" lang="en-GB" sz="1400"/>
              <a:t>increases to minimum and living wage</a:t>
            </a:r>
            <a:r>
              <a:rPr lang="en-GB" sz="1400"/>
              <a:t>. But similar changes may follow in Northern Ireland as part of the Good Jobs programme. </a:t>
            </a:r>
            <a:endParaRPr sz="1400"/>
          </a:p>
        </p:txBody>
      </p:sp>
      <p:sp>
        <p:nvSpPr>
          <p:cNvPr id="211" name="Google Shape;211;g3dab9890985_0_2"/>
          <p:cNvSpPr/>
          <p:nvPr/>
        </p:nvSpPr>
        <p:spPr>
          <a:xfrm>
            <a:off x="5522988" y="2107000"/>
            <a:ext cx="5703000" cy="1761900"/>
          </a:xfrm>
          <a:prstGeom prst="roundRect">
            <a:avLst>
              <a:gd fmla="val 8333" name="adj"/>
            </a:avLst>
          </a:prstGeom>
          <a:solidFill>
            <a:srgbClr val="D8C0FF">
              <a:alpha val="2980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g3dab9890985_0_2"/>
          <p:cNvSpPr txBox="1"/>
          <p:nvPr>
            <p:ph idx="1" type="body"/>
          </p:nvPr>
        </p:nvSpPr>
        <p:spPr>
          <a:xfrm>
            <a:off x="5771238" y="2361200"/>
            <a:ext cx="5275200" cy="12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n-GB" sz="1400"/>
              <a:t>Statutory Parental Beravement leave already existed In Northern Ireland. </a:t>
            </a:r>
            <a:r>
              <a:rPr b="1" lang="en-GB" sz="1400"/>
              <a:t>But as of April 2026, it is now a day-one right and has been extended to miscarriage and early pregnancy loss at any stage of pregnancy</a:t>
            </a:r>
            <a:r>
              <a:rPr lang="en-GB" sz="1400"/>
              <a:t> for both the pregnant woman and qualifying partners/connected parents. Similar reforms will take effect in Great Britain in 2027.</a:t>
            </a:r>
            <a:br>
              <a:rPr lang="en-GB" sz="1400"/>
            </a:br>
            <a:endParaRPr sz="14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1400"/>
          </a:p>
        </p:txBody>
      </p:sp>
      <p:sp>
        <p:nvSpPr>
          <p:cNvPr id="213" name="Google Shape;213;g3dab9890985_0_2"/>
          <p:cNvSpPr/>
          <p:nvPr/>
        </p:nvSpPr>
        <p:spPr>
          <a:xfrm>
            <a:off x="7040088" y="4164400"/>
            <a:ext cx="4185900" cy="1214100"/>
          </a:xfrm>
          <a:prstGeom prst="roundRect">
            <a:avLst>
              <a:gd fmla="val 8333" name="adj"/>
            </a:avLst>
          </a:prstGeom>
          <a:solidFill>
            <a:srgbClr val="1370ED">
              <a:alpha val="784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g3dab9890985_0_2"/>
          <p:cNvSpPr txBox="1"/>
          <p:nvPr>
            <p:ph idx="1" type="body"/>
          </p:nvPr>
        </p:nvSpPr>
        <p:spPr>
          <a:xfrm>
            <a:off x="7331400" y="4418600"/>
            <a:ext cx="3773400" cy="6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n-GB" sz="1400"/>
              <a:t>The statutory weekly redundancy pay cap increased in April, making it </a:t>
            </a:r>
            <a:r>
              <a:rPr b="1" lang="en-GB" sz="1400"/>
              <a:t>£751 in Great Britain and £783 in Northern Ireland</a:t>
            </a:r>
            <a:r>
              <a:rPr lang="en-GB" sz="1400"/>
              <a:t>. </a:t>
            </a:r>
            <a:endParaRPr sz="1200"/>
          </a:p>
        </p:txBody>
      </p:sp>
      <p:sp>
        <p:nvSpPr>
          <p:cNvPr id="215" name="Google Shape;215;g3dab9890985_0_2"/>
          <p:cNvSpPr/>
          <p:nvPr/>
        </p:nvSpPr>
        <p:spPr>
          <a:xfrm>
            <a:off x="966013" y="4164400"/>
            <a:ext cx="5703000" cy="1214100"/>
          </a:xfrm>
          <a:prstGeom prst="roundRect">
            <a:avLst>
              <a:gd fmla="val 8333" name="adj"/>
            </a:avLst>
          </a:prstGeom>
          <a:solidFill>
            <a:srgbClr val="D8C0FF">
              <a:alpha val="29803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g3dab9890985_0_2"/>
          <p:cNvSpPr txBox="1"/>
          <p:nvPr>
            <p:ph idx="1" type="body"/>
          </p:nvPr>
        </p:nvSpPr>
        <p:spPr>
          <a:xfrm>
            <a:off x="1304234" y="4418600"/>
            <a:ext cx="4988700" cy="8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en-GB" sz="1400"/>
              <a:t>The maximum compensatory award for unfair dismissal increased in April also, making it </a:t>
            </a:r>
            <a:r>
              <a:rPr b="1" lang="en-GB" sz="1400"/>
              <a:t>£123,543 in Great Britain and £123,785 in Northern Ireland</a:t>
            </a:r>
            <a:r>
              <a:rPr lang="en-GB" sz="1400"/>
              <a:t>. </a:t>
            </a:r>
            <a:endParaRPr sz="14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7"/>
          <p:cNvSpPr txBox="1"/>
          <p:nvPr>
            <p:ph type="title"/>
          </p:nvPr>
        </p:nvSpPr>
        <p:spPr>
          <a:xfrm>
            <a:off x="681625" y="593000"/>
            <a:ext cx="6114000" cy="9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Rubik"/>
              <a:buNone/>
            </a:pPr>
            <a:r>
              <a:rPr b="1" lang="en-GB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SSP from day-one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22" name="Google Shape;222;p7"/>
          <p:cNvSpPr txBox="1"/>
          <p:nvPr/>
        </p:nvSpPr>
        <p:spPr>
          <a:xfrm>
            <a:off x="681625" y="1817802"/>
            <a:ext cx="5755200" cy="11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In both Great Britain and Northern Ireland, SSP is now payable from the first day of sickness. The previous four-day waiting period no longer applies. The lower earnings limit has also been removed, giving some lower paid employees access to SSP for the first time.</a:t>
            </a:r>
            <a:endParaRPr b="0" i="0" sz="1400" u="none" cap="none" strike="noStrike">
              <a:solidFill>
                <a:srgbClr val="000000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23" name="Google Shape;223;p7"/>
          <p:cNvSpPr/>
          <p:nvPr/>
        </p:nvSpPr>
        <p:spPr>
          <a:xfrm>
            <a:off x="681625" y="3446300"/>
            <a:ext cx="5687400" cy="1941600"/>
          </a:xfrm>
          <a:prstGeom prst="roundRect">
            <a:avLst>
              <a:gd fmla="val 8206" name="adj"/>
            </a:avLst>
          </a:prstGeom>
          <a:solidFill>
            <a:srgbClr val="D8C0FF">
              <a:alpha val="2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What should you do?</a:t>
            </a:r>
            <a:endParaRPr b="1" i="0" sz="14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</a:pPr>
            <a:r>
              <a:rPr b="0" i="0" lang="en-GB" sz="14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Adjust payroll systems.</a:t>
            </a:r>
            <a:endParaRPr b="0" i="0" sz="14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</a:pPr>
            <a:r>
              <a:rPr b="0" i="0" lang="en-GB" sz="14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Review and update absence policies.</a:t>
            </a:r>
            <a:endParaRPr b="0" i="0" sz="14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</a:pPr>
            <a:r>
              <a:rPr b="0" i="0" lang="en-GB" sz="14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Communicate and train managers.</a:t>
            </a:r>
            <a:endParaRPr b="0" i="0" sz="14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</a:pPr>
            <a:r>
              <a:rPr b="0" i="0" lang="en-GB" sz="14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Make sure policy is followed, especially for return to work.</a:t>
            </a:r>
            <a:endParaRPr b="0" i="0" sz="14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</a:pPr>
            <a:r>
              <a:rPr b="0" i="0" lang="en-GB" sz="14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Manage sickness to avoid unnecessarily high absence.</a:t>
            </a:r>
            <a:endParaRPr b="0" i="0" sz="14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d9127d01a7_0_24"/>
          <p:cNvSpPr txBox="1"/>
          <p:nvPr>
            <p:ph type="title"/>
          </p:nvPr>
        </p:nvSpPr>
        <p:spPr>
          <a:xfrm>
            <a:off x="681625" y="593000"/>
            <a:ext cx="5851500" cy="13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320"/>
              <a:buFont typeface="Rubik"/>
              <a:buNone/>
            </a:pPr>
            <a:r>
              <a:rPr b="1" lang="en-GB" sz="4320">
                <a:solidFill>
                  <a:schemeClr val="dk2"/>
                </a:solidFill>
                <a:latin typeface="Rubik"/>
                <a:ea typeface="Rubik"/>
                <a:cs typeface="Rubik"/>
                <a:sym typeface="Rubik"/>
              </a:rPr>
              <a:t>Holiday record- keeping duty </a:t>
            </a:r>
            <a:endParaRPr sz="4320">
              <a:solidFill>
                <a:schemeClr val="dk2"/>
              </a:solidFill>
            </a:endParaRPr>
          </a:p>
        </p:txBody>
      </p:sp>
      <p:sp>
        <p:nvSpPr>
          <p:cNvPr id="229" name="Google Shape;229;g3d9127d01a7_0_24"/>
          <p:cNvSpPr txBox="1"/>
          <p:nvPr/>
        </p:nvSpPr>
        <p:spPr>
          <a:xfrm>
            <a:off x="681625" y="2204100"/>
            <a:ext cx="5755200" cy="6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Employers must now keep records of annual leave and holiday pay for six years. (N/A </a:t>
            </a:r>
            <a:r>
              <a:rPr b="1" i="0" lang="en-GB" sz="14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yet</a:t>
            </a:r>
            <a:r>
              <a:rPr b="0" i="0" lang="en-GB" sz="1400" u="none" cap="none" strike="noStrike">
                <a:solidFill>
                  <a:srgbClr val="000000"/>
                </a:solidFill>
                <a:latin typeface="Rubik"/>
                <a:ea typeface="Rubik"/>
                <a:cs typeface="Rubik"/>
                <a:sym typeface="Rubik"/>
              </a:rPr>
              <a:t> in Northern Ireland)</a:t>
            </a:r>
            <a:endParaRPr b="0" i="0" sz="1400" u="none" cap="none" strike="noStrike">
              <a:solidFill>
                <a:srgbClr val="000000"/>
              </a:solidFill>
              <a:latin typeface="Rubik"/>
              <a:ea typeface="Rubik"/>
              <a:cs typeface="Rubik"/>
              <a:sym typeface="Rubik"/>
            </a:endParaRPr>
          </a:p>
        </p:txBody>
      </p:sp>
      <p:sp>
        <p:nvSpPr>
          <p:cNvPr id="230" name="Google Shape;230;g3d9127d01a7_0_24"/>
          <p:cNvSpPr/>
          <p:nvPr/>
        </p:nvSpPr>
        <p:spPr>
          <a:xfrm>
            <a:off x="681625" y="3446300"/>
            <a:ext cx="5687400" cy="2108100"/>
          </a:xfrm>
          <a:prstGeom prst="roundRect">
            <a:avLst>
              <a:gd fmla="val 8206" name="adj"/>
            </a:avLst>
          </a:prstGeom>
          <a:solidFill>
            <a:srgbClr val="D8C0FF">
              <a:alpha val="2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What should you do?</a:t>
            </a:r>
            <a:endParaRPr b="1" i="0" sz="14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</a:pPr>
            <a:r>
              <a:rPr b="0" i="0" lang="en-GB" sz="14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Audit what you’re currently doing and your current records. </a:t>
            </a:r>
            <a:endParaRPr b="0" i="0" sz="14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</a:pPr>
            <a:r>
              <a:rPr b="0" i="0" lang="en-GB" sz="14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Make sure you have a system that records annual leave taken and carried over, holiday pay and payments in lieu of holiday. </a:t>
            </a:r>
            <a:endParaRPr b="0" i="0" sz="14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  <a:p>
            <a: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ubik"/>
              <a:buChar char="●"/>
            </a:pPr>
            <a:r>
              <a:rPr b="0" i="0" lang="en-GB" sz="1400" u="none" cap="none" strike="noStrik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rPr>
              <a:t>Check part-time, casual/ zero hour/ shift workers etc holiday is being calculated correctly.</a:t>
            </a:r>
            <a:endParaRPr b="0" i="0" sz="1400" u="none" cap="none" strike="noStrike">
              <a:solidFill>
                <a:schemeClr val="dk1"/>
              </a:solidFill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_Office Theme">
  <a:themeElements>
    <a:clrScheme name="Breathe Brand">
      <a:dk1>
        <a:srgbClr val="232323"/>
      </a:dk1>
      <a:lt1>
        <a:srgbClr val="FFFFFF"/>
      </a:lt1>
      <a:dk2>
        <a:srgbClr val="1370ED"/>
      </a:dk2>
      <a:lt2>
        <a:srgbClr val="F3EDE7"/>
      </a:lt2>
      <a:accent1>
        <a:srgbClr val="D8C0FF"/>
      </a:accent1>
      <a:accent2>
        <a:srgbClr val="D0E2FB"/>
      </a:accent2>
      <a:accent3>
        <a:srgbClr val="004CA8"/>
      </a:accent3>
      <a:accent4>
        <a:srgbClr val="AAFF76"/>
      </a:accent4>
      <a:accent5>
        <a:srgbClr val="003E51"/>
      </a:accent5>
      <a:accent6>
        <a:srgbClr val="003E51"/>
      </a:accent6>
      <a:hlink>
        <a:srgbClr val="1370ED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2025-08-28T08:39:07Z</dcterms:created>
  <dc:creator>Ella Hammerton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0x01010099C88F06B61E27408D933478E194463F</vt:lpwstr>
  </property>
</Properties>
</file>